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14"/>
  </p:notesMasterIdLst>
  <p:sldIdLst>
    <p:sldId id="256" r:id="rId3"/>
    <p:sldId id="257" r:id="rId4"/>
    <p:sldId id="258" r:id="rId5"/>
    <p:sldId id="262" r:id="rId6"/>
    <p:sldId id="263" r:id="rId7"/>
    <p:sldId id="264" r:id="rId8"/>
    <p:sldId id="265" r:id="rId9"/>
    <p:sldId id="266" r:id="rId10"/>
    <p:sldId id="278" r:id="rId11"/>
    <p:sldId id="285" r:id="rId12"/>
    <p:sldId id="304" r:id="rId13"/>
  </p:sldIdLst>
  <p:sldSz cx="9144000" cy="5143500" type="screen16x9"/>
  <p:notesSz cx="6858000" cy="9144000"/>
  <p:embeddedFontLst>
    <p:embeddedFont>
      <p:font typeface="Proxima Nova Semibold" panose="020B0604020202020204" charset="0"/>
      <p:regular r:id="rId15"/>
      <p:bold r:id="rId16"/>
      <p:boldItalic r:id="rId17"/>
    </p:embeddedFont>
    <p:embeddedFont>
      <p:font typeface="Proxima Nova" panose="020B0604020202020204" charset="0"/>
      <p:regular r:id="rId18"/>
      <p:bold r:id="rId19"/>
      <p:italic r:id="rId20"/>
      <p:boldItalic r:id="rId21"/>
    </p:embeddedFont>
    <p:embeddedFont>
      <p:font typeface="Righteous" panose="020B0604020202020204" charset="0"/>
      <p:regular r:id="rId22"/>
    </p:embeddedFont>
    <p:embeddedFont>
      <p:font typeface="Bebas Neue" panose="020B0604020202020204"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EB5E5F3-2D80-47E6-A1C5-DD51CC902BE7}">
  <a:tblStyle styleId="{5EB5E5F3-2D80-47E6-A1C5-DD51CC902BE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03" autoAdjust="0"/>
    <p:restoredTop sz="94660"/>
  </p:normalViewPr>
  <p:slideViewPr>
    <p:cSldViewPr>
      <p:cViewPr>
        <p:scale>
          <a:sx n="102" d="100"/>
          <a:sy n="102" d="100"/>
        </p:scale>
        <p:origin x="-432"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font" Target="fonts/font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7232717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edab296b82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edab296b8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9"/>
        <p:cNvGrpSpPr/>
        <p:nvPr/>
      </p:nvGrpSpPr>
      <p:grpSpPr>
        <a:xfrm>
          <a:off x="0" y="0"/>
          <a:ext cx="0" cy="0"/>
          <a:chOff x="0" y="0"/>
          <a:chExt cx="0" cy="0"/>
        </a:xfrm>
      </p:grpSpPr>
      <p:sp>
        <p:nvSpPr>
          <p:cNvPr id="1120" name="Google Shape;1120;gf58d6fef3e_2_25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 name="Google Shape;1121;gf58d6fef3e_2_25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0"/>
        <p:cNvGrpSpPr/>
        <p:nvPr/>
      </p:nvGrpSpPr>
      <p:grpSpPr>
        <a:xfrm>
          <a:off x="0" y="0"/>
          <a:ext cx="0" cy="0"/>
          <a:chOff x="0" y="0"/>
          <a:chExt cx="0" cy="0"/>
        </a:xfrm>
      </p:grpSpPr>
      <p:sp>
        <p:nvSpPr>
          <p:cNvPr id="8841" name="Google Shape;8841;gf58d6fef3e_2_25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2" name="Google Shape;8842;gf58d6fef3e_2_25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f0370779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f0370779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edab296b82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edab296b82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f0370779cf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f0370779cf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f26c6b1b8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f26c6b1b8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f26c6b1b82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f26c6b1b8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1"/>
            </a:gs>
            <a:gs pos="36000">
              <a:schemeClr val="dk1"/>
            </a:gs>
            <a:gs pos="100000">
              <a:schemeClr val="dk2"/>
            </a:gs>
          </a:gsLst>
          <a:lin ang="2700006"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4778500" y="833888"/>
            <a:ext cx="3650400" cy="2741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 name="Google Shape;10;p2"/>
          <p:cNvSpPr txBox="1">
            <a:spLocks noGrp="1"/>
          </p:cNvSpPr>
          <p:nvPr>
            <p:ph type="subTitle" idx="1"/>
          </p:nvPr>
        </p:nvSpPr>
        <p:spPr>
          <a:xfrm>
            <a:off x="4778500" y="3791788"/>
            <a:ext cx="2874900" cy="6687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spcBef>
                <a:spcPts val="0"/>
              </a:spcBef>
              <a:spcAft>
                <a:spcPts val="0"/>
              </a:spcAft>
              <a:buSzPts val="1400"/>
              <a:buNone/>
              <a:defRPr>
                <a:solidFill>
                  <a:schemeClr val="accent2"/>
                </a:solidFill>
                <a:latin typeface="Spartan"/>
                <a:ea typeface="Spartan"/>
                <a:cs typeface="Spartan"/>
                <a:sym typeface="Spartan"/>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 name="Google Shape;11;p2"/>
          <p:cNvGrpSpPr/>
          <p:nvPr/>
        </p:nvGrpSpPr>
        <p:grpSpPr>
          <a:xfrm>
            <a:off x="7236475" y="0"/>
            <a:ext cx="1675550" cy="847850"/>
            <a:chOff x="7236475" y="0"/>
            <a:chExt cx="1675550" cy="847850"/>
          </a:xfrm>
        </p:grpSpPr>
        <p:sp>
          <p:nvSpPr>
            <p:cNvPr id="12" name="Google Shape;12;p2"/>
            <p:cNvSpPr/>
            <p:nvPr/>
          </p:nvSpPr>
          <p:spPr>
            <a:xfrm>
              <a:off x="8073850" y="0"/>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236475" y="0"/>
              <a:ext cx="837375" cy="847850"/>
            </a:xfrm>
            <a:custGeom>
              <a:avLst/>
              <a:gdLst/>
              <a:ahLst/>
              <a:cxnLst/>
              <a:rect l="l" t="t" r="r" b="b"/>
              <a:pathLst>
                <a:path w="33495" h="33914" extrusionOk="0">
                  <a:moveTo>
                    <a:pt x="0" y="1"/>
                  </a:moveTo>
                  <a:cubicBezTo>
                    <a:pt x="0" y="9364"/>
                    <a:pt x="3733" y="17826"/>
                    <a:pt x="9910" y="23971"/>
                  </a:cubicBezTo>
                  <a:cubicBezTo>
                    <a:pt x="15959" y="30020"/>
                    <a:pt x="24261" y="33785"/>
                    <a:pt x="33495" y="33914"/>
                  </a:cubicBezTo>
                  <a:lnTo>
                    <a:pt x="334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p:nvPr/>
        </p:nvSpPr>
        <p:spPr>
          <a:xfrm>
            <a:off x="7412313" y="563400"/>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412313" y="710600"/>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556288" y="563400"/>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556288" y="710600"/>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CUSTOM_5">
    <p:spTree>
      <p:nvGrpSpPr>
        <p:cNvPr id="1" name="Shape 216"/>
        <p:cNvGrpSpPr/>
        <p:nvPr/>
      </p:nvGrpSpPr>
      <p:grpSpPr>
        <a:xfrm>
          <a:off x="0" y="0"/>
          <a:ext cx="0" cy="0"/>
          <a:chOff x="0" y="0"/>
          <a:chExt cx="0" cy="0"/>
        </a:xfrm>
      </p:grpSpPr>
      <p:sp>
        <p:nvSpPr>
          <p:cNvPr id="217" name="Google Shape;217;p18"/>
          <p:cNvSpPr/>
          <p:nvPr/>
        </p:nvSpPr>
        <p:spPr>
          <a:xfrm flipH="1">
            <a:off x="8008900" y="4464063"/>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flipH="1">
            <a:off x="595600" y="4727631"/>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flipH="1">
            <a:off x="176525" y="3876581"/>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18"/>
          <p:cNvGrpSpPr/>
          <p:nvPr/>
        </p:nvGrpSpPr>
        <p:grpSpPr>
          <a:xfrm flipH="1">
            <a:off x="8180850" y="534999"/>
            <a:ext cx="2337900" cy="560387"/>
            <a:chOff x="6135125" y="2934550"/>
            <a:chExt cx="2337900" cy="701975"/>
          </a:xfrm>
        </p:grpSpPr>
        <p:sp>
          <p:nvSpPr>
            <p:cNvPr id="221" name="Google Shape;221;p18"/>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8"/>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227;p18"/>
          <p:cNvGrpSpPr/>
          <p:nvPr/>
        </p:nvGrpSpPr>
        <p:grpSpPr>
          <a:xfrm rot="10800000">
            <a:off x="936073" y="0"/>
            <a:ext cx="844650" cy="838175"/>
            <a:chOff x="513200" y="2286375"/>
            <a:chExt cx="844650" cy="838175"/>
          </a:xfrm>
        </p:grpSpPr>
        <p:sp>
          <p:nvSpPr>
            <p:cNvPr id="228" name="Google Shape;228;p18"/>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8"/>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8"/>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8"/>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18"/>
          <p:cNvSpPr/>
          <p:nvPr/>
        </p:nvSpPr>
        <p:spPr>
          <a:xfrm rot="10800000">
            <a:off x="98738" y="0"/>
            <a:ext cx="844660" cy="838175"/>
          </a:xfrm>
          <a:custGeom>
            <a:avLst/>
            <a:gdLst/>
            <a:ahLst/>
            <a:cxnLst/>
            <a:rect l="l" t="t" r="r" b="b"/>
            <a:pathLst>
              <a:path w="33495" h="33527" extrusionOk="0">
                <a:moveTo>
                  <a:pt x="0" y="0"/>
                </a:moveTo>
                <a:lnTo>
                  <a:pt x="0" y="33527"/>
                </a:lnTo>
                <a:lnTo>
                  <a:pt x="33495" y="33527"/>
                </a:lnTo>
                <a:cubicBezTo>
                  <a:pt x="33495" y="15026"/>
                  <a:pt x="1850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18"/>
          <p:cNvGrpSpPr/>
          <p:nvPr/>
        </p:nvGrpSpPr>
        <p:grpSpPr>
          <a:xfrm rot="10800000">
            <a:off x="176523" y="432838"/>
            <a:ext cx="201100" cy="204325"/>
            <a:chOff x="3375338" y="419625"/>
            <a:chExt cx="201100" cy="204325"/>
          </a:xfrm>
        </p:grpSpPr>
        <p:sp>
          <p:nvSpPr>
            <p:cNvPr id="238" name="Google Shape;238;p18"/>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8"/>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8"/>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8"/>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18"/>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4">
  <p:cSld name="CUSTOM_6">
    <p:bg>
      <p:bgPr>
        <a:gradFill>
          <a:gsLst>
            <a:gs pos="0">
              <a:schemeClr val="dk1"/>
            </a:gs>
            <a:gs pos="36000">
              <a:schemeClr val="dk1"/>
            </a:gs>
            <a:gs pos="100000">
              <a:schemeClr val="dk2"/>
            </a:gs>
          </a:gsLst>
          <a:lin ang="8099331" scaled="0"/>
        </a:gradFill>
        <a:effectLst/>
      </p:bgPr>
    </p:bg>
    <p:spTree>
      <p:nvGrpSpPr>
        <p:cNvPr id="1" name="Shape 243"/>
        <p:cNvGrpSpPr/>
        <p:nvPr/>
      </p:nvGrpSpPr>
      <p:grpSpPr>
        <a:xfrm>
          <a:off x="0" y="0"/>
          <a:ext cx="0" cy="0"/>
          <a:chOff x="0" y="0"/>
          <a:chExt cx="0" cy="0"/>
        </a:xfrm>
      </p:grpSpPr>
      <p:sp>
        <p:nvSpPr>
          <p:cNvPr id="244" name="Google Shape;244;p19"/>
          <p:cNvSpPr/>
          <p:nvPr/>
        </p:nvSpPr>
        <p:spPr>
          <a:xfrm>
            <a:off x="8403360" y="732112"/>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8563353" y="865803"/>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8563353" y="120925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8898301" y="865803"/>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flipH="1">
            <a:off x="7975125" y="4400563"/>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19"/>
          <p:cNvGrpSpPr/>
          <p:nvPr/>
        </p:nvGrpSpPr>
        <p:grpSpPr>
          <a:xfrm flipH="1">
            <a:off x="-1323875" y="534999"/>
            <a:ext cx="2337900" cy="560387"/>
            <a:chOff x="6135125" y="2934550"/>
            <a:chExt cx="2337900" cy="701975"/>
          </a:xfrm>
        </p:grpSpPr>
        <p:sp>
          <p:nvSpPr>
            <p:cNvPr id="250" name="Google Shape;250;p19"/>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19"/>
          <p:cNvSpPr/>
          <p:nvPr/>
        </p:nvSpPr>
        <p:spPr>
          <a:xfrm>
            <a:off x="8898301" y="1209256"/>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rot="5400000">
            <a:off x="8401620" y="-8888"/>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rot="-5400000">
            <a:off x="8401620" y="-8826"/>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313"/>
        <p:cNvGrpSpPr/>
        <p:nvPr/>
      </p:nvGrpSpPr>
      <p:grpSpPr>
        <a:xfrm>
          <a:off x="0" y="0"/>
          <a:ext cx="0" cy="0"/>
          <a:chOff x="0" y="0"/>
          <a:chExt cx="0" cy="0"/>
        </a:xfrm>
      </p:grpSpPr>
      <p:sp>
        <p:nvSpPr>
          <p:cNvPr id="314" name="Google Shape;314;p24"/>
          <p:cNvSpPr txBox="1">
            <a:spLocks noGrp="1"/>
          </p:cNvSpPr>
          <p:nvPr>
            <p:ph type="title"/>
          </p:nvPr>
        </p:nvSpPr>
        <p:spPr>
          <a:xfrm>
            <a:off x="720000" y="1739150"/>
            <a:ext cx="3852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5" name="Google Shape;315;p24"/>
          <p:cNvSpPr txBox="1">
            <a:spLocks noGrp="1"/>
          </p:cNvSpPr>
          <p:nvPr>
            <p:ph type="body" idx="1"/>
          </p:nvPr>
        </p:nvSpPr>
        <p:spPr>
          <a:xfrm>
            <a:off x="1163300" y="2311850"/>
            <a:ext cx="2909100" cy="13542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sz="1100">
                <a:solidFill>
                  <a:schemeClr val="accent2"/>
                </a:solidFill>
              </a:defRPr>
            </a:lvl1pPr>
            <a:lvl2pPr marL="914400" lvl="1" indent="-317500" rtl="0">
              <a:lnSpc>
                <a:spcPct val="115000"/>
              </a:lnSpc>
              <a:spcBef>
                <a:spcPts val="0"/>
              </a:spcBef>
              <a:spcAft>
                <a:spcPts val="0"/>
              </a:spcAft>
              <a:buSzPts val="1400"/>
              <a:buAutoNum type="alphaLcPeriod"/>
              <a:defRPr>
                <a:solidFill>
                  <a:schemeClr val="accent2"/>
                </a:solidFill>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
        <p:nvSpPr>
          <p:cNvPr id="316" name="Google Shape;316;p24"/>
          <p:cNvSpPr/>
          <p:nvPr/>
        </p:nvSpPr>
        <p:spPr>
          <a:xfrm rot="5400000">
            <a:off x="362" y="4402509"/>
            <a:ext cx="740239"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rot="5400000">
            <a:off x="477117" y="4562856"/>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rot="5400000">
            <a:off x="133664" y="456285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rot="5400000">
            <a:off x="475692" y="4899230"/>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rot="5400000">
            <a:off x="132238" y="4899230"/>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rot="10800000">
            <a:off x="739583" y="4402549"/>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739520" y="4402549"/>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rot="-5400000">
            <a:off x="8302975" y="3938"/>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24"/>
          <p:cNvGrpSpPr/>
          <p:nvPr/>
        </p:nvGrpSpPr>
        <p:grpSpPr>
          <a:xfrm rot="-5400000">
            <a:off x="7465213" y="3550"/>
            <a:ext cx="844650" cy="838175"/>
            <a:chOff x="513200" y="2286375"/>
            <a:chExt cx="844650" cy="838175"/>
          </a:xfrm>
        </p:grpSpPr>
        <p:sp>
          <p:nvSpPr>
            <p:cNvPr id="325" name="Google Shape;325;p24"/>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24"/>
          <p:cNvSpPr/>
          <p:nvPr/>
        </p:nvSpPr>
        <p:spPr>
          <a:xfrm rot="-5400000">
            <a:off x="718207" y="537742"/>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24"/>
          <p:cNvGrpSpPr/>
          <p:nvPr/>
        </p:nvGrpSpPr>
        <p:grpSpPr>
          <a:xfrm rot="-5400000">
            <a:off x="478119" y="258229"/>
            <a:ext cx="201100" cy="204325"/>
            <a:chOff x="3375338" y="419625"/>
            <a:chExt cx="201100" cy="204325"/>
          </a:xfrm>
        </p:grpSpPr>
        <p:sp>
          <p:nvSpPr>
            <p:cNvPr id="335" name="Google Shape;335;p24"/>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95"/>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4">
    <p:bg>
      <p:bgPr>
        <a:gradFill>
          <a:gsLst>
            <a:gs pos="0">
              <a:schemeClr val="dk1"/>
            </a:gs>
            <a:gs pos="36000">
              <a:schemeClr val="dk1"/>
            </a:gs>
            <a:gs pos="100000">
              <a:schemeClr val="dk2"/>
            </a:gs>
          </a:gsLst>
          <a:lin ang="8099331" scaled="0"/>
        </a:gradFill>
        <a:effectLst/>
      </p:bgPr>
    </p:bg>
    <p:spTree>
      <p:nvGrpSpPr>
        <p:cNvPr id="1" name="Shape 496"/>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1"/>
            </a:gs>
            <a:gs pos="36000">
              <a:schemeClr val="dk1"/>
            </a:gs>
            <a:gs pos="100000">
              <a:schemeClr val="dk2"/>
            </a:gs>
          </a:gsLst>
          <a:lin ang="8100019" scaled="0"/>
        </a:grad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body" idx="1"/>
          </p:nvPr>
        </p:nvSpPr>
        <p:spPr>
          <a:xfrm>
            <a:off x="1172150" y="1023300"/>
            <a:ext cx="78285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sz="1100">
                <a:solidFill>
                  <a:schemeClr val="accent2"/>
                </a:solidFill>
              </a:defRPr>
            </a:lvl1pPr>
            <a:lvl2pPr marL="914400" lvl="1" indent="-317500" rtl="0">
              <a:lnSpc>
                <a:spcPct val="115000"/>
              </a:lnSpc>
              <a:spcBef>
                <a:spcPts val="0"/>
              </a:spcBef>
              <a:spcAft>
                <a:spcPts val="0"/>
              </a:spcAft>
              <a:buSzPts val="1400"/>
              <a:buAutoNum type="alphaLcPeriod"/>
              <a:defRPr>
                <a:solidFill>
                  <a:schemeClr val="accent2"/>
                </a:solidFill>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
        <p:nvSpPr>
          <p:cNvPr id="24" name="Google Shape;24;p4"/>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 name="Google Shape;25;p4"/>
          <p:cNvGrpSpPr/>
          <p:nvPr/>
        </p:nvGrpSpPr>
        <p:grpSpPr>
          <a:xfrm>
            <a:off x="8428875" y="4375124"/>
            <a:ext cx="2337900" cy="560387"/>
            <a:chOff x="6135125" y="2934550"/>
            <a:chExt cx="2337900" cy="701975"/>
          </a:xfrm>
        </p:grpSpPr>
        <p:sp>
          <p:nvSpPr>
            <p:cNvPr id="26" name="Google Shape;26;p4"/>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32;p4"/>
          <p:cNvSpPr/>
          <p:nvPr/>
        </p:nvSpPr>
        <p:spPr>
          <a:xfrm>
            <a:off x="267620" y="3664500"/>
            <a:ext cx="351299" cy="35195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sp>
        <p:nvSpPr>
          <p:cNvPr id="56" name="Google Shape;56;p7"/>
          <p:cNvSpPr txBox="1">
            <a:spLocks noGrp="1"/>
          </p:cNvSpPr>
          <p:nvPr>
            <p:ph type="title"/>
          </p:nvPr>
        </p:nvSpPr>
        <p:spPr>
          <a:xfrm>
            <a:off x="720000" y="1252475"/>
            <a:ext cx="3668700" cy="1684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 name="Google Shape;57;p7"/>
          <p:cNvSpPr txBox="1">
            <a:spLocks noGrp="1"/>
          </p:cNvSpPr>
          <p:nvPr>
            <p:ph type="body" idx="1"/>
          </p:nvPr>
        </p:nvSpPr>
        <p:spPr>
          <a:xfrm>
            <a:off x="720000" y="2937325"/>
            <a:ext cx="3668700" cy="1110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solidFill>
                  <a:schemeClr val="accent2"/>
                </a:solidFill>
              </a:defRPr>
            </a:lvl1pPr>
            <a:lvl2pPr marL="914400" lvl="1" indent="-317500" rtl="0">
              <a:lnSpc>
                <a:spcPct val="115000"/>
              </a:lnSpc>
              <a:spcBef>
                <a:spcPts val="0"/>
              </a:spcBef>
              <a:spcAft>
                <a:spcPts val="0"/>
              </a:spcAft>
              <a:buSzPts val="1400"/>
              <a:buChar char="○"/>
              <a:defRPr>
                <a:solidFill>
                  <a:schemeClr val="accent2"/>
                </a:solidFill>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Clr>
                <a:srgbClr val="00FFDD"/>
              </a:buClr>
              <a:buSzPts val="1400"/>
              <a:buChar char="■"/>
              <a:defRPr/>
            </a:lvl9pPr>
          </a:lstStyle>
          <a:p>
            <a:endParaRPr/>
          </a:p>
        </p:txBody>
      </p:sp>
      <p:grpSp>
        <p:nvGrpSpPr>
          <p:cNvPr id="58" name="Google Shape;58;p7"/>
          <p:cNvGrpSpPr/>
          <p:nvPr/>
        </p:nvGrpSpPr>
        <p:grpSpPr>
          <a:xfrm>
            <a:off x="-1622800" y="541161"/>
            <a:ext cx="2337900" cy="560387"/>
            <a:chOff x="6135125" y="2934550"/>
            <a:chExt cx="2337900" cy="701975"/>
          </a:xfrm>
        </p:grpSpPr>
        <p:sp>
          <p:nvSpPr>
            <p:cNvPr id="59" name="Google Shape;59;p7"/>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1"/>
            </a:gs>
            <a:gs pos="36000">
              <a:schemeClr val="dk1"/>
            </a:gs>
            <a:gs pos="100000">
              <a:schemeClr val="dk2"/>
            </a:gs>
          </a:gsLst>
          <a:lin ang="8099331" scaled="0"/>
        </a:gradFill>
        <a:effectLst/>
      </p:bgPr>
    </p:bg>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2290025" y="1802525"/>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3" name="Google Shape;93;p9"/>
          <p:cNvSpPr txBox="1">
            <a:spLocks noGrp="1"/>
          </p:cNvSpPr>
          <p:nvPr>
            <p:ph type="subTitle" idx="1"/>
          </p:nvPr>
        </p:nvSpPr>
        <p:spPr>
          <a:xfrm>
            <a:off x="2036250" y="2600725"/>
            <a:ext cx="5071500" cy="127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94" name="Google Shape;94;p9"/>
          <p:cNvSpPr/>
          <p:nvPr/>
        </p:nvSpPr>
        <p:spPr>
          <a:xfrm>
            <a:off x="8166550" y="1386056"/>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8162550" y="535006"/>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9"/>
          <p:cNvGrpSpPr/>
          <p:nvPr/>
        </p:nvGrpSpPr>
        <p:grpSpPr>
          <a:xfrm>
            <a:off x="8428875" y="4375124"/>
            <a:ext cx="2337900" cy="560387"/>
            <a:chOff x="6135125" y="2934550"/>
            <a:chExt cx="2337900" cy="701975"/>
          </a:xfrm>
        </p:grpSpPr>
        <p:sp>
          <p:nvSpPr>
            <p:cNvPr id="97" name="Google Shape;97;p9"/>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9"/>
          <p:cNvSpPr/>
          <p:nvPr/>
        </p:nvSpPr>
        <p:spPr>
          <a:xfrm>
            <a:off x="267620" y="3664500"/>
            <a:ext cx="351299" cy="35195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8"/>
        <p:cNvGrpSpPr/>
        <p:nvPr/>
      </p:nvGrpSpPr>
      <p:grpSpPr>
        <a:xfrm>
          <a:off x="0" y="0"/>
          <a:ext cx="0" cy="0"/>
          <a:chOff x="0" y="0"/>
          <a:chExt cx="0" cy="0"/>
        </a:xfrm>
      </p:grpSpPr>
      <p:sp>
        <p:nvSpPr>
          <p:cNvPr id="129" name="Google Shape;129;p13"/>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0" name="Google Shape;130;p13"/>
          <p:cNvSpPr txBox="1">
            <a:spLocks noGrp="1"/>
          </p:cNvSpPr>
          <p:nvPr>
            <p:ph type="subTitle" idx="1"/>
          </p:nvPr>
        </p:nvSpPr>
        <p:spPr>
          <a:xfrm>
            <a:off x="720000" y="1622650"/>
            <a:ext cx="2574300" cy="369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algn="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1" name="Google Shape;131;p13"/>
          <p:cNvSpPr txBox="1">
            <a:spLocks noGrp="1"/>
          </p:cNvSpPr>
          <p:nvPr>
            <p:ph type="subTitle" idx="2"/>
          </p:nvPr>
        </p:nvSpPr>
        <p:spPr>
          <a:xfrm>
            <a:off x="716600" y="1989652"/>
            <a:ext cx="2574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2" name="Google Shape;132;p13"/>
          <p:cNvSpPr txBox="1">
            <a:spLocks noGrp="1"/>
          </p:cNvSpPr>
          <p:nvPr>
            <p:ph type="title" idx="3" hasCustomPrompt="1"/>
          </p:nvPr>
        </p:nvSpPr>
        <p:spPr>
          <a:xfrm>
            <a:off x="3497321" y="1622650"/>
            <a:ext cx="944700" cy="953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3" name="Google Shape;133;p13"/>
          <p:cNvSpPr txBox="1">
            <a:spLocks noGrp="1"/>
          </p:cNvSpPr>
          <p:nvPr>
            <p:ph type="title" idx="4" hasCustomPrompt="1"/>
          </p:nvPr>
        </p:nvSpPr>
        <p:spPr>
          <a:xfrm>
            <a:off x="3497321" y="2920550"/>
            <a:ext cx="944700" cy="953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4" name="Google Shape;134;p13"/>
          <p:cNvSpPr txBox="1">
            <a:spLocks noGrp="1"/>
          </p:cNvSpPr>
          <p:nvPr>
            <p:ph type="title" idx="5" hasCustomPrompt="1"/>
          </p:nvPr>
        </p:nvSpPr>
        <p:spPr>
          <a:xfrm>
            <a:off x="4689896" y="2920550"/>
            <a:ext cx="944700" cy="953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5" name="Google Shape;135;p13"/>
          <p:cNvSpPr txBox="1">
            <a:spLocks noGrp="1"/>
          </p:cNvSpPr>
          <p:nvPr>
            <p:ph type="title" idx="6" hasCustomPrompt="1"/>
          </p:nvPr>
        </p:nvSpPr>
        <p:spPr>
          <a:xfrm>
            <a:off x="4689896" y="1622650"/>
            <a:ext cx="944700" cy="9534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6" name="Google Shape;136;p13"/>
          <p:cNvSpPr txBox="1">
            <a:spLocks noGrp="1"/>
          </p:cNvSpPr>
          <p:nvPr>
            <p:ph type="subTitle" idx="7"/>
          </p:nvPr>
        </p:nvSpPr>
        <p:spPr>
          <a:xfrm>
            <a:off x="720000" y="2920550"/>
            <a:ext cx="2574300" cy="369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algn="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7" name="Google Shape;137;p13"/>
          <p:cNvSpPr txBox="1">
            <a:spLocks noGrp="1"/>
          </p:cNvSpPr>
          <p:nvPr>
            <p:ph type="subTitle" idx="8"/>
          </p:nvPr>
        </p:nvSpPr>
        <p:spPr>
          <a:xfrm>
            <a:off x="713175" y="3287953"/>
            <a:ext cx="2574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accent2"/>
                </a:solidFill>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8" name="Google Shape;138;p13"/>
          <p:cNvSpPr txBox="1">
            <a:spLocks noGrp="1"/>
          </p:cNvSpPr>
          <p:nvPr>
            <p:ph type="subTitle" idx="9"/>
          </p:nvPr>
        </p:nvSpPr>
        <p:spPr>
          <a:xfrm>
            <a:off x="5856625" y="1622650"/>
            <a:ext cx="2574300" cy="366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9" name="Google Shape;139;p13"/>
          <p:cNvSpPr txBox="1">
            <a:spLocks noGrp="1"/>
          </p:cNvSpPr>
          <p:nvPr>
            <p:ph type="subTitle" idx="13"/>
          </p:nvPr>
        </p:nvSpPr>
        <p:spPr>
          <a:xfrm>
            <a:off x="5849804" y="1989652"/>
            <a:ext cx="25743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0" name="Google Shape;140;p13"/>
          <p:cNvSpPr txBox="1">
            <a:spLocks noGrp="1"/>
          </p:cNvSpPr>
          <p:nvPr>
            <p:ph type="subTitle" idx="14"/>
          </p:nvPr>
        </p:nvSpPr>
        <p:spPr>
          <a:xfrm>
            <a:off x="5863500" y="2920550"/>
            <a:ext cx="2574300" cy="369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Righteous"/>
              <a:buNone/>
              <a:defRPr sz="2000">
                <a:latin typeface="Righteous"/>
                <a:ea typeface="Righteous"/>
                <a:cs typeface="Righteous"/>
                <a:sym typeface="Righteous"/>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41" name="Google Shape;141;p13"/>
          <p:cNvSpPr txBox="1">
            <a:spLocks noGrp="1"/>
          </p:cNvSpPr>
          <p:nvPr>
            <p:ph type="subTitle" idx="15"/>
          </p:nvPr>
        </p:nvSpPr>
        <p:spPr>
          <a:xfrm>
            <a:off x="5856675" y="3287953"/>
            <a:ext cx="25743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accent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142" name="Google Shape;142;p13"/>
          <p:cNvGrpSpPr/>
          <p:nvPr/>
        </p:nvGrpSpPr>
        <p:grpSpPr>
          <a:xfrm>
            <a:off x="7455325" y="310599"/>
            <a:ext cx="2337900" cy="560387"/>
            <a:chOff x="6135125" y="2934550"/>
            <a:chExt cx="2337900" cy="701975"/>
          </a:xfrm>
        </p:grpSpPr>
        <p:sp>
          <p:nvSpPr>
            <p:cNvPr id="143" name="Google Shape;143;p13"/>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13"/>
          <p:cNvGrpSpPr/>
          <p:nvPr/>
        </p:nvGrpSpPr>
        <p:grpSpPr>
          <a:xfrm>
            <a:off x="713238" y="4305325"/>
            <a:ext cx="844650" cy="838175"/>
            <a:chOff x="513200" y="2286375"/>
            <a:chExt cx="844650" cy="838175"/>
          </a:xfrm>
        </p:grpSpPr>
        <p:sp>
          <p:nvSpPr>
            <p:cNvPr id="150" name="Google Shape;150;p13"/>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3"/>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3"/>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13"/>
          <p:cNvSpPr/>
          <p:nvPr/>
        </p:nvSpPr>
        <p:spPr>
          <a:xfrm>
            <a:off x="1550562" y="4305325"/>
            <a:ext cx="844660" cy="838175"/>
          </a:xfrm>
          <a:custGeom>
            <a:avLst/>
            <a:gdLst/>
            <a:ahLst/>
            <a:cxnLst/>
            <a:rect l="l" t="t" r="r" b="b"/>
            <a:pathLst>
              <a:path w="33495" h="33527" extrusionOk="0">
                <a:moveTo>
                  <a:pt x="0" y="0"/>
                </a:moveTo>
                <a:lnTo>
                  <a:pt x="0" y="33527"/>
                </a:lnTo>
                <a:lnTo>
                  <a:pt x="33495" y="33527"/>
                </a:lnTo>
                <a:cubicBezTo>
                  <a:pt x="33495" y="15026"/>
                  <a:pt x="1850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124613" y="-2000"/>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13"/>
          <p:cNvGrpSpPr/>
          <p:nvPr/>
        </p:nvGrpSpPr>
        <p:grpSpPr>
          <a:xfrm>
            <a:off x="757688" y="889675"/>
            <a:ext cx="201100" cy="204325"/>
            <a:chOff x="3375338" y="419625"/>
            <a:chExt cx="201100" cy="204325"/>
          </a:xfrm>
        </p:grpSpPr>
        <p:sp>
          <p:nvSpPr>
            <p:cNvPr id="161" name="Google Shape;161;p13"/>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13"/>
          <p:cNvGrpSpPr/>
          <p:nvPr/>
        </p:nvGrpSpPr>
        <p:grpSpPr>
          <a:xfrm>
            <a:off x="2116338" y="4506338"/>
            <a:ext cx="201100" cy="204325"/>
            <a:chOff x="3375338" y="419625"/>
            <a:chExt cx="201100" cy="204325"/>
          </a:xfrm>
        </p:grpSpPr>
        <p:sp>
          <p:nvSpPr>
            <p:cNvPr id="166" name="Google Shape;166;p13"/>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3"/>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771">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93"/>
        <p:cNvGrpSpPr/>
        <p:nvPr/>
      </p:nvGrpSpPr>
      <p:grpSpPr>
        <a:xfrm>
          <a:off x="0" y="0"/>
          <a:ext cx="0" cy="0"/>
          <a:chOff x="0" y="0"/>
          <a:chExt cx="0" cy="0"/>
        </a:xfrm>
      </p:grpSpPr>
      <p:sp>
        <p:nvSpPr>
          <p:cNvPr id="194" name="Google Shape;194;p15"/>
          <p:cNvSpPr txBox="1">
            <a:spLocks noGrp="1"/>
          </p:cNvSpPr>
          <p:nvPr>
            <p:ph type="title"/>
          </p:nvPr>
        </p:nvSpPr>
        <p:spPr>
          <a:xfrm>
            <a:off x="2290025" y="33927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5" name="Google Shape;195;p15"/>
          <p:cNvSpPr txBox="1">
            <a:spLocks noGrp="1"/>
          </p:cNvSpPr>
          <p:nvPr>
            <p:ph type="subTitle" idx="1"/>
          </p:nvPr>
        </p:nvSpPr>
        <p:spPr>
          <a:xfrm>
            <a:off x="1857575" y="1188100"/>
            <a:ext cx="54249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96" name="Google Shape;196;p15"/>
          <p:cNvSpPr/>
          <p:nvPr/>
        </p:nvSpPr>
        <p:spPr>
          <a:xfrm>
            <a:off x="512725" y="1235256"/>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508725" y="384206"/>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5"/>
          <p:cNvGrpSpPr/>
          <p:nvPr/>
        </p:nvGrpSpPr>
        <p:grpSpPr>
          <a:xfrm>
            <a:off x="8042700" y="3739224"/>
            <a:ext cx="2337900" cy="560387"/>
            <a:chOff x="6135125" y="2934550"/>
            <a:chExt cx="2337900" cy="701975"/>
          </a:xfrm>
        </p:grpSpPr>
        <p:sp>
          <p:nvSpPr>
            <p:cNvPr id="199" name="Google Shape;199;p15"/>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CUSTOM_3">
    <p:bg>
      <p:bgPr>
        <a:gradFill>
          <a:gsLst>
            <a:gs pos="0">
              <a:schemeClr val="dk1"/>
            </a:gs>
            <a:gs pos="36000">
              <a:schemeClr val="dk1"/>
            </a:gs>
            <a:gs pos="100000">
              <a:schemeClr val="dk2"/>
            </a:gs>
          </a:gsLst>
          <a:lin ang="8099331" scaled="0"/>
        </a:gradFill>
        <a:effectLst/>
      </p:bgPr>
    </p:bg>
    <p:spTree>
      <p:nvGrpSpPr>
        <p:cNvPr id="1" name="Shape 214"/>
        <p:cNvGrpSpPr/>
        <p:nvPr/>
      </p:nvGrpSpPr>
      <p:grpSpPr>
        <a:xfrm>
          <a:off x="0" y="0"/>
          <a:ext cx="0" cy="0"/>
          <a:chOff x="0" y="0"/>
          <a:chExt cx="0" cy="0"/>
        </a:xfrm>
      </p:grpSpPr>
      <p:sp>
        <p:nvSpPr>
          <p:cNvPr id="215" name="Google Shape;215;p17"/>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36000">
              <a:schemeClr val="dk1"/>
            </a:gs>
            <a:gs pos="100000">
              <a:schemeClr val="dk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35000"/>
            <a:ext cx="85206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500"/>
              <a:buFont typeface="Righteous"/>
              <a:buNone/>
              <a:defRPr sz="3500" b="1">
                <a:solidFill>
                  <a:schemeClr val="accent2"/>
                </a:solidFill>
                <a:latin typeface="Righteous"/>
                <a:ea typeface="Righteous"/>
                <a:cs typeface="Righteous"/>
                <a:sym typeface="Righteou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1pPr>
            <a:lvl2pPr marL="914400" lvl="1"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2pPr>
            <a:lvl3pPr marL="1371600" lvl="2"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3pPr>
            <a:lvl4pPr marL="1828800" lvl="3"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4pPr>
            <a:lvl5pPr marL="2286000" lvl="4"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5pPr>
            <a:lvl6pPr marL="2743200" lvl="5"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6pPr>
            <a:lvl7pPr marL="3200400" lvl="6"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7pPr>
            <a:lvl8pPr marL="3657600" lvl="7"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8pPr>
            <a:lvl9pPr marL="4114800" lvl="8"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5" r:id="rId5"/>
    <p:sldLayoutId id="2147483658" r:id="rId6"/>
    <p:sldLayoutId id="2147483659" r:id="rId7"/>
    <p:sldLayoutId id="2147483661" r:id="rId8"/>
    <p:sldLayoutId id="2147483663" r:id="rId9"/>
    <p:sldLayoutId id="2147483664" r:id="rId10"/>
    <p:sldLayoutId id="2147483665" r:id="rId11"/>
    <p:sldLayoutId id="2147483670" r:id="rId12"/>
    <p:sldLayoutId id="2147483678" r:id="rId13"/>
    <p:sldLayoutId id="2147483679"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97"/>
        <p:cNvGrpSpPr/>
        <p:nvPr/>
      </p:nvGrpSpPr>
      <p:grpSpPr>
        <a:xfrm>
          <a:off x="0" y="0"/>
          <a:ext cx="0" cy="0"/>
          <a:chOff x="0" y="0"/>
          <a:chExt cx="0" cy="0"/>
        </a:xfrm>
      </p:grpSpPr>
      <p:sp>
        <p:nvSpPr>
          <p:cNvPr id="498" name="Google Shape;498;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99" name="Google Shape;499;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36"/>
          <p:cNvSpPr txBox="1">
            <a:spLocks noGrp="1"/>
          </p:cNvSpPr>
          <p:nvPr>
            <p:ph type="title"/>
          </p:nvPr>
        </p:nvSpPr>
        <p:spPr>
          <a:xfrm>
            <a:off x="4778500" y="833888"/>
            <a:ext cx="3650400" cy="274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500" dirty="0" smtClean="0"/>
              <a:t>Project Report -</a:t>
            </a:r>
            <a:br>
              <a:rPr lang="en" sz="5500" dirty="0" smtClean="0"/>
            </a:br>
            <a:r>
              <a:rPr lang="en" sz="2800" dirty="0" smtClean="0"/>
              <a:t>Amazon Sales Data Analysis</a:t>
            </a:r>
            <a:endParaRPr sz="2800" b="0" dirty="0"/>
          </a:p>
        </p:txBody>
      </p:sp>
      <p:pic>
        <p:nvPicPr>
          <p:cNvPr id="506" name="Google Shape;506;p36"/>
          <p:cNvPicPr preferRelativeResize="0"/>
          <p:nvPr/>
        </p:nvPicPr>
        <p:blipFill rotWithShape="1">
          <a:blip r:embed="rId3">
            <a:alphaModFix/>
          </a:blip>
          <a:srcRect l="26501" r="22028"/>
          <a:stretch/>
        </p:blipFill>
        <p:spPr>
          <a:xfrm>
            <a:off x="0" y="0"/>
            <a:ext cx="3977700" cy="5143500"/>
          </a:xfrm>
          <a:prstGeom prst="round1Rect">
            <a:avLst>
              <a:gd name="adj" fmla="val 35177"/>
            </a:avLst>
          </a:prstGeom>
          <a:noFill/>
          <a:ln>
            <a:noFill/>
          </a:ln>
        </p:spPr>
      </p:pic>
      <p:sp>
        <p:nvSpPr>
          <p:cNvPr id="507" name="Google Shape;507;p36"/>
          <p:cNvSpPr/>
          <p:nvPr/>
        </p:nvSpPr>
        <p:spPr>
          <a:xfrm flipH="1">
            <a:off x="841394" y="4306100"/>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6"/>
          <p:cNvSpPr/>
          <p:nvPr/>
        </p:nvSpPr>
        <p:spPr>
          <a:xfrm flipH="1">
            <a:off x="4026" y="4306100"/>
            <a:ext cx="834193" cy="837400"/>
          </a:xfrm>
          <a:custGeom>
            <a:avLst/>
            <a:gdLst/>
            <a:ahLst/>
            <a:cxnLst/>
            <a:rect l="l" t="t" r="r" b="b"/>
            <a:pathLst>
              <a:path w="33495" h="33496" extrusionOk="0">
                <a:moveTo>
                  <a:pt x="0" y="1"/>
                </a:moveTo>
                <a:lnTo>
                  <a:pt x="0" y="33495"/>
                </a:lnTo>
                <a:lnTo>
                  <a:pt x="33495" y="33495"/>
                </a:lnTo>
                <a:lnTo>
                  <a:pt x="334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6"/>
          <p:cNvSpPr/>
          <p:nvPr/>
        </p:nvSpPr>
        <p:spPr>
          <a:xfrm flipH="1">
            <a:off x="-12" y="4306100"/>
            <a:ext cx="844681" cy="837400"/>
          </a:xfrm>
          <a:custGeom>
            <a:avLst/>
            <a:gdLst/>
            <a:ahLst/>
            <a:cxnLst/>
            <a:rect l="l" t="t" r="r" b="b"/>
            <a:pathLst>
              <a:path w="33656" h="33496" extrusionOk="0">
                <a:moveTo>
                  <a:pt x="0" y="1"/>
                </a:moveTo>
                <a:lnTo>
                  <a:pt x="0" y="33495"/>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36"/>
          <p:cNvGrpSpPr/>
          <p:nvPr/>
        </p:nvGrpSpPr>
        <p:grpSpPr>
          <a:xfrm flipH="1">
            <a:off x="841394" y="3467950"/>
            <a:ext cx="844650" cy="838175"/>
            <a:chOff x="513200" y="2286375"/>
            <a:chExt cx="844650" cy="838175"/>
          </a:xfrm>
        </p:grpSpPr>
        <p:sp>
          <p:nvSpPr>
            <p:cNvPr id="511" name="Google Shape;511;p36"/>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6"/>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6"/>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6"/>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6"/>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6"/>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6"/>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6"/>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 name="Google Shape;519;p36"/>
          <p:cNvSpPr/>
          <p:nvPr/>
        </p:nvSpPr>
        <p:spPr>
          <a:xfrm flipH="1">
            <a:off x="4059" y="3467950"/>
            <a:ext cx="844660" cy="838175"/>
          </a:xfrm>
          <a:custGeom>
            <a:avLst/>
            <a:gdLst/>
            <a:ahLst/>
            <a:cxnLst/>
            <a:rect l="l" t="t" r="r" b="b"/>
            <a:pathLst>
              <a:path w="33495" h="33527" extrusionOk="0">
                <a:moveTo>
                  <a:pt x="0" y="0"/>
                </a:moveTo>
                <a:lnTo>
                  <a:pt x="0" y="33527"/>
                </a:lnTo>
                <a:lnTo>
                  <a:pt x="33495" y="33527"/>
                </a:lnTo>
                <a:cubicBezTo>
                  <a:pt x="33495" y="15026"/>
                  <a:pt x="1850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6"/>
          <p:cNvSpPr/>
          <p:nvPr/>
        </p:nvSpPr>
        <p:spPr>
          <a:xfrm>
            <a:off x="437488" y="561638"/>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 name="Google Shape;522;p36"/>
          <p:cNvGrpSpPr/>
          <p:nvPr/>
        </p:nvGrpSpPr>
        <p:grpSpPr>
          <a:xfrm>
            <a:off x="1348863" y="320338"/>
            <a:ext cx="201100" cy="204325"/>
            <a:chOff x="3375338" y="419625"/>
            <a:chExt cx="201100" cy="204325"/>
          </a:xfrm>
        </p:grpSpPr>
        <p:sp>
          <p:nvSpPr>
            <p:cNvPr id="523" name="Google Shape;523;p36"/>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6"/>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6"/>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6"/>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2"/>
        <p:cNvGrpSpPr/>
        <p:nvPr/>
      </p:nvGrpSpPr>
      <p:grpSpPr>
        <a:xfrm>
          <a:off x="0" y="0"/>
          <a:ext cx="0" cy="0"/>
          <a:chOff x="0" y="0"/>
          <a:chExt cx="0" cy="0"/>
        </a:xfrm>
      </p:grpSpPr>
      <p:sp>
        <p:nvSpPr>
          <p:cNvPr id="1123" name="Google Shape;1123;p65"/>
          <p:cNvSpPr txBox="1">
            <a:spLocks noGrp="1"/>
          </p:cNvSpPr>
          <p:nvPr>
            <p:ph type="title"/>
          </p:nvPr>
        </p:nvSpPr>
        <p:spPr>
          <a:xfrm>
            <a:off x="756004" y="915566"/>
            <a:ext cx="7704000" cy="572700"/>
          </a:xfrm>
          <a:prstGeom prst="rect">
            <a:avLst/>
          </a:prstGeom>
        </p:spPr>
        <p:txBody>
          <a:bodyPr spcFirstLastPara="1" wrap="square" lIns="91425" tIns="91425" rIns="91425" bIns="91425" anchor="ctr" anchorCtr="0">
            <a:noAutofit/>
          </a:bodyPr>
          <a:lstStyle/>
          <a:p>
            <a:pPr lvl="0"/>
            <a:r>
              <a:rPr lang="en-IN" dirty="0"/>
              <a:t>Future Work</a:t>
            </a:r>
            <a:endParaRPr dirty="0"/>
          </a:p>
        </p:txBody>
      </p:sp>
      <p:sp>
        <p:nvSpPr>
          <p:cNvPr id="1124" name="Google Shape;1124;p65"/>
          <p:cNvSpPr/>
          <p:nvPr/>
        </p:nvSpPr>
        <p:spPr>
          <a:xfrm>
            <a:off x="1985692" y="2115600"/>
            <a:ext cx="1185" cy="6288"/>
          </a:xfrm>
          <a:custGeom>
            <a:avLst/>
            <a:gdLst/>
            <a:ahLst/>
            <a:cxnLst/>
            <a:rect l="l" t="t" r="r" b="b"/>
            <a:pathLst>
              <a:path w="36" h="191" extrusionOk="0">
                <a:moveTo>
                  <a:pt x="36" y="0"/>
                </a:moveTo>
                <a:cubicBezTo>
                  <a:pt x="12" y="72"/>
                  <a:pt x="0" y="131"/>
                  <a:pt x="0" y="191"/>
                </a:cubicBezTo>
                <a:lnTo>
                  <a:pt x="36" y="0"/>
                </a:lnTo>
                <a:close/>
              </a:path>
            </a:pathLst>
          </a:custGeom>
          <a:solidFill>
            <a:srgbClr val="00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1403648" y="1663809"/>
            <a:ext cx="6408712" cy="1169551"/>
          </a:xfrm>
          <a:prstGeom prst="rect">
            <a:avLst/>
          </a:prstGeom>
        </p:spPr>
        <p:txBody>
          <a:bodyPr wrap="square">
            <a:spAutoFit/>
          </a:bodyPr>
          <a:lstStyle/>
          <a:p>
            <a:r>
              <a:rPr lang="en-US" dirty="0">
                <a:solidFill>
                  <a:schemeClr val="tx2"/>
                </a:solidFill>
              </a:rPr>
              <a:t>Incorporate advanced analytics techniques such as predictive modeling and machine learning to forecast sales trends and customer behavior</a:t>
            </a:r>
            <a:r>
              <a:rPr lang="en-US" dirty="0" smtClean="0">
                <a:solidFill>
                  <a:schemeClr val="tx2"/>
                </a:solidFill>
              </a:rPr>
              <a:t>. Expand </a:t>
            </a:r>
            <a:r>
              <a:rPr lang="en-US" dirty="0">
                <a:solidFill>
                  <a:schemeClr val="tx2"/>
                </a:solidFill>
              </a:rPr>
              <a:t>the analysis to include additional data sources such as customer demographics and product attributes for deeper insights</a:t>
            </a:r>
            <a:r>
              <a:rPr lang="en-US" dirty="0" smtClean="0">
                <a:solidFill>
                  <a:schemeClr val="tx2"/>
                </a:solidFill>
              </a:rPr>
              <a:t>. Continuously </a:t>
            </a:r>
            <a:r>
              <a:rPr lang="en-US" dirty="0">
                <a:solidFill>
                  <a:schemeClr val="tx2"/>
                </a:solidFill>
              </a:rPr>
              <a:t>monitor and update the analysis to adapt to changing market dynamics and business requirements.</a:t>
            </a:r>
            <a:endParaRPr lang="en-IN" dirty="0">
              <a:solidFill>
                <a:schemeClr val="tx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43"/>
        <p:cNvGrpSpPr/>
        <p:nvPr/>
      </p:nvGrpSpPr>
      <p:grpSpPr>
        <a:xfrm>
          <a:off x="0" y="0"/>
          <a:ext cx="0" cy="0"/>
          <a:chOff x="0" y="0"/>
          <a:chExt cx="0" cy="0"/>
        </a:xfrm>
      </p:grpSpPr>
      <p:sp>
        <p:nvSpPr>
          <p:cNvPr id="2" name="Rectangle 1"/>
          <p:cNvSpPr/>
          <p:nvPr/>
        </p:nvSpPr>
        <p:spPr>
          <a:xfrm>
            <a:off x="2483768" y="1491630"/>
            <a:ext cx="3621504" cy="2308324"/>
          </a:xfrm>
          <a:prstGeom prst="rect">
            <a:avLst/>
          </a:prstGeom>
        </p:spPr>
        <p:style>
          <a:lnRef idx="3">
            <a:schemeClr val="lt1"/>
          </a:lnRef>
          <a:fillRef idx="1">
            <a:schemeClr val="dk1"/>
          </a:fillRef>
          <a:effectRef idx="1">
            <a:schemeClr val="dk1"/>
          </a:effectRef>
          <a:fontRef idx="minor">
            <a:schemeClr val="lt1"/>
          </a:fontRef>
        </p:style>
        <p:txBody>
          <a:bodyPr wrap="none">
            <a:spAutoFit/>
          </a:bodyPr>
          <a:lstStyle/>
          <a:p>
            <a:r>
              <a:rPr lang="en-IN" sz="7200" dirty="0" smtClean="0">
                <a:solidFill>
                  <a:schemeClr val="tx1">
                    <a:lumMod val="50000"/>
                    <a:lumOff val="50000"/>
                  </a:schemeClr>
                </a:solidFill>
              </a:rPr>
              <a:t>THANK</a:t>
            </a:r>
          </a:p>
          <a:p>
            <a:r>
              <a:rPr lang="en-IN" sz="7200" dirty="0">
                <a:solidFill>
                  <a:schemeClr val="tx1">
                    <a:lumMod val="50000"/>
                    <a:lumOff val="50000"/>
                  </a:schemeClr>
                </a:solidFill>
              </a:rPr>
              <a:t> </a:t>
            </a:r>
            <a:r>
              <a:rPr lang="en-IN" sz="7200" dirty="0" smtClean="0">
                <a:solidFill>
                  <a:schemeClr val="tx1">
                    <a:lumMod val="50000"/>
                    <a:lumOff val="50000"/>
                  </a:schemeClr>
                </a:solidFill>
              </a:rPr>
              <a:t> YOU…</a:t>
            </a:r>
            <a:endParaRPr lang="en-IN" sz="7200" dirty="0">
              <a:solidFill>
                <a:schemeClr val="tx1">
                  <a:lumMod val="50000"/>
                  <a:lumOff val="50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7"/>
          <p:cNvSpPr txBox="1">
            <a:spLocks noGrp="1"/>
          </p:cNvSpPr>
          <p:nvPr>
            <p:ph type="title"/>
          </p:nvPr>
        </p:nvSpPr>
        <p:spPr>
          <a:xfrm>
            <a:off x="755576" y="627534"/>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INTRODUCTION</a:t>
            </a:r>
            <a:endParaRPr dirty="0"/>
          </a:p>
        </p:txBody>
      </p:sp>
      <p:sp>
        <p:nvSpPr>
          <p:cNvPr id="532" name="Google Shape;532;p37"/>
          <p:cNvSpPr txBox="1">
            <a:spLocks noGrp="1"/>
          </p:cNvSpPr>
          <p:nvPr>
            <p:ph type="body" idx="1"/>
          </p:nvPr>
        </p:nvSpPr>
        <p:spPr>
          <a:xfrm>
            <a:off x="1115616" y="1275606"/>
            <a:ext cx="7576314" cy="2700578"/>
          </a:xfrm>
          <a:prstGeom prst="rect">
            <a:avLst/>
          </a:prstGeom>
        </p:spPr>
        <p:txBody>
          <a:bodyPr spcFirstLastPara="1" wrap="square" lIns="91425" tIns="91425" rIns="91425" bIns="91425" anchor="t" anchorCtr="0">
            <a:noAutofit/>
          </a:bodyPr>
          <a:lstStyle/>
          <a:p>
            <a:pPr marL="0" lvl="0" indent="0">
              <a:buNone/>
            </a:pPr>
            <a:r>
              <a:rPr lang="en-US" sz="1800" dirty="0"/>
              <a:t>The project aimed to analyze Amazon sales data comprehensively to derive actionable insights for optimizing sales management strategies and improving business performance. Through systematic data extraction, preprocessing, analysis, and visualization, the project aimed to uncover sales trends, key metrics, and relationships between attributes to facilitate informed decision-making in the e-commerce domain.</a:t>
            </a:r>
            <a:endParaRPr sz="1800" dirty="0">
              <a:sym typeface="Spartan"/>
            </a:endParaRPr>
          </a:p>
          <a:p>
            <a:pPr marL="0" lvl="0" indent="0" algn="l" rtl="0">
              <a:spcBef>
                <a:spcPts val="0"/>
              </a:spcBef>
              <a:spcAft>
                <a:spcPts val="0"/>
              </a:spcAft>
              <a:buNone/>
            </a:pPr>
            <a:endParaRPr sz="1800" dirty="0">
              <a:sym typeface="Spart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3000">
              <a:schemeClr val="dk1"/>
            </a:gs>
            <a:gs pos="47000">
              <a:srgbClr val="088481"/>
            </a:gs>
            <a:gs pos="100000">
              <a:schemeClr val="dk2"/>
            </a:gs>
          </a:gsLst>
          <a:lin ang="2700006" scaled="0"/>
        </a:gradFill>
        <a:effectLst/>
      </p:bgPr>
    </p:bg>
    <p:spTree>
      <p:nvGrpSpPr>
        <p:cNvPr id="1" name="Shape 536"/>
        <p:cNvGrpSpPr/>
        <p:nvPr/>
      </p:nvGrpSpPr>
      <p:grpSpPr>
        <a:xfrm>
          <a:off x="0" y="0"/>
          <a:ext cx="0" cy="0"/>
          <a:chOff x="0" y="0"/>
          <a:chExt cx="0" cy="0"/>
        </a:xfrm>
      </p:grpSpPr>
      <p:sp>
        <p:nvSpPr>
          <p:cNvPr id="537" name="Google Shape;537;p38"/>
          <p:cNvSpPr/>
          <p:nvPr/>
        </p:nvSpPr>
        <p:spPr>
          <a:xfrm rot="5400000">
            <a:off x="9334925" y="4960000"/>
            <a:ext cx="834175" cy="834975"/>
          </a:xfrm>
          <a:custGeom>
            <a:avLst/>
            <a:gdLst/>
            <a:ahLst/>
            <a:cxnLst/>
            <a:rect l="l" t="t" r="r" b="b"/>
            <a:pathLst>
              <a:path w="33367" h="33399" extrusionOk="0">
                <a:moveTo>
                  <a:pt x="0" y="1"/>
                </a:moveTo>
                <a:lnTo>
                  <a:pt x="33366" y="33399"/>
                </a:lnTo>
                <a:lnTo>
                  <a:pt x="333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8"/>
          <p:cNvSpPr txBox="1">
            <a:spLocks noGrp="1"/>
          </p:cNvSpPr>
          <p:nvPr>
            <p:ph type="title" idx="4"/>
          </p:nvPr>
        </p:nvSpPr>
        <p:spPr>
          <a:xfrm>
            <a:off x="3497321" y="2920550"/>
            <a:ext cx="944700" cy="95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39" name="Google Shape;539;p38"/>
          <p:cNvSpPr txBox="1">
            <a:spLocks noGrp="1"/>
          </p:cNvSpPr>
          <p:nvPr>
            <p:ph type="title" idx="6"/>
          </p:nvPr>
        </p:nvSpPr>
        <p:spPr>
          <a:xfrm>
            <a:off x="4689896" y="1622650"/>
            <a:ext cx="944700" cy="95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40" name="Google Shape;540;p38"/>
          <p:cNvSpPr txBox="1">
            <a:spLocks noGrp="1"/>
          </p:cNvSpPr>
          <p:nvPr>
            <p:ph type="title" idx="3"/>
          </p:nvPr>
        </p:nvSpPr>
        <p:spPr>
          <a:xfrm>
            <a:off x="3497321" y="1622650"/>
            <a:ext cx="944700" cy="95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41" name="Google Shape;541;p38"/>
          <p:cNvSpPr txBox="1">
            <a:spLocks noGrp="1"/>
          </p:cNvSpPr>
          <p:nvPr>
            <p:ph type="title" idx="5"/>
          </p:nvPr>
        </p:nvSpPr>
        <p:spPr>
          <a:xfrm>
            <a:off x="4689896" y="2920550"/>
            <a:ext cx="944700" cy="95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42" name="Google Shape;542;p38"/>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DATA SET</a:t>
            </a:r>
            <a:endParaRPr dirty="0"/>
          </a:p>
        </p:txBody>
      </p:sp>
      <p:sp>
        <p:nvSpPr>
          <p:cNvPr id="543" name="Google Shape;543;p38"/>
          <p:cNvSpPr txBox="1">
            <a:spLocks noGrp="1"/>
          </p:cNvSpPr>
          <p:nvPr>
            <p:ph type="subTitle" idx="1"/>
          </p:nvPr>
        </p:nvSpPr>
        <p:spPr>
          <a:xfrm>
            <a:off x="827584" y="1491630"/>
            <a:ext cx="2574300" cy="369600"/>
          </a:xfrm>
          <a:prstGeom prst="rect">
            <a:avLst/>
          </a:prstGeom>
        </p:spPr>
        <p:txBody>
          <a:bodyPr spcFirstLastPara="1" wrap="square" lIns="91425" tIns="91425" rIns="91425" bIns="91425" anchor="ctr" anchorCtr="0">
            <a:noAutofit/>
          </a:bodyPr>
          <a:lstStyle/>
          <a:p>
            <a:pPr marL="0" lvl="0" indent="0"/>
            <a:r>
              <a:rPr lang="en-US" dirty="0"/>
              <a:t>Dataset Attributes</a:t>
            </a:r>
            <a:r>
              <a:rPr lang="en-US" dirty="0" smtClean="0"/>
              <a:t>:</a:t>
            </a:r>
            <a:endParaRPr sz="1200" dirty="0"/>
          </a:p>
        </p:txBody>
      </p:sp>
      <p:sp>
        <p:nvSpPr>
          <p:cNvPr id="544" name="Google Shape;544;p38"/>
          <p:cNvSpPr txBox="1">
            <a:spLocks noGrp="1"/>
          </p:cNvSpPr>
          <p:nvPr>
            <p:ph type="subTitle" idx="2"/>
          </p:nvPr>
        </p:nvSpPr>
        <p:spPr>
          <a:xfrm>
            <a:off x="827584" y="1779662"/>
            <a:ext cx="2574300" cy="1008112"/>
          </a:xfrm>
          <a:prstGeom prst="rect">
            <a:avLst/>
          </a:prstGeom>
        </p:spPr>
        <p:txBody>
          <a:bodyPr spcFirstLastPara="1" wrap="square" lIns="91425" tIns="91425" rIns="91425" bIns="91425" anchor="t" anchorCtr="0">
            <a:noAutofit/>
          </a:bodyPr>
          <a:lstStyle/>
          <a:p>
            <a:pPr marL="0" indent="0"/>
            <a:r>
              <a:rPr lang="en-US" sz="1000" dirty="0"/>
              <a:t>Comprehensive attributes include Product ID, Sales Volume, Revenue, Date, Customer ID, Satisfaction Score, Resolution Time, and Requester Wait Time.</a:t>
            </a:r>
          </a:p>
          <a:p>
            <a:pPr marL="0" lvl="0" indent="0" algn="r" rtl="0">
              <a:spcBef>
                <a:spcPts val="0"/>
              </a:spcBef>
              <a:spcAft>
                <a:spcPts val="0"/>
              </a:spcAft>
              <a:buNone/>
            </a:pPr>
            <a:endParaRPr dirty="0"/>
          </a:p>
        </p:txBody>
      </p:sp>
      <p:sp>
        <p:nvSpPr>
          <p:cNvPr id="545" name="Google Shape;545;p38"/>
          <p:cNvSpPr txBox="1">
            <a:spLocks noGrp="1"/>
          </p:cNvSpPr>
          <p:nvPr>
            <p:ph type="subTitle" idx="7"/>
          </p:nvPr>
        </p:nvSpPr>
        <p:spPr>
          <a:xfrm>
            <a:off x="323528" y="2787774"/>
            <a:ext cx="2970772" cy="648072"/>
          </a:xfrm>
          <a:prstGeom prst="rect">
            <a:avLst/>
          </a:prstGeom>
        </p:spPr>
        <p:txBody>
          <a:bodyPr spcFirstLastPara="1" wrap="square" lIns="91425" tIns="91425" rIns="91425" bIns="91425" anchor="ctr" anchorCtr="0">
            <a:noAutofit/>
          </a:bodyPr>
          <a:lstStyle/>
          <a:p>
            <a:pPr marL="0" lvl="0" indent="0"/>
            <a:r>
              <a:rPr lang="en-IN" dirty="0"/>
              <a:t>Data Quality Considerations:</a:t>
            </a:r>
            <a:endParaRPr dirty="0"/>
          </a:p>
        </p:txBody>
      </p:sp>
      <p:sp>
        <p:nvSpPr>
          <p:cNvPr id="546" name="Google Shape;546;p38"/>
          <p:cNvSpPr txBox="1">
            <a:spLocks noGrp="1"/>
          </p:cNvSpPr>
          <p:nvPr>
            <p:ph type="subTitle" idx="8"/>
          </p:nvPr>
        </p:nvSpPr>
        <p:spPr>
          <a:xfrm>
            <a:off x="827584" y="3363838"/>
            <a:ext cx="2574300" cy="720080"/>
          </a:xfrm>
          <a:prstGeom prst="rect">
            <a:avLst/>
          </a:prstGeom>
        </p:spPr>
        <p:txBody>
          <a:bodyPr spcFirstLastPara="1" wrap="square" lIns="91425" tIns="91425" rIns="91425" bIns="91425" anchor="t" anchorCtr="0">
            <a:noAutofit/>
          </a:bodyPr>
          <a:lstStyle/>
          <a:p>
            <a:pPr marL="0" lvl="0" indent="0"/>
            <a:r>
              <a:rPr lang="en-US" sz="1100" dirty="0"/>
              <a:t>Addressing missing values, duplicates, and outliers is crucial for ensuring accurate analysis results</a:t>
            </a:r>
            <a:r>
              <a:rPr lang="en-US" dirty="0"/>
              <a:t>.</a:t>
            </a:r>
            <a:endParaRPr dirty="0"/>
          </a:p>
        </p:txBody>
      </p:sp>
      <p:sp>
        <p:nvSpPr>
          <p:cNvPr id="547" name="Google Shape;547;p38"/>
          <p:cNvSpPr txBox="1">
            <a:spLocks noGrp="1"/>
          </p:cNvSpPr>
          <p:nvPr>
            <p:ph type="subTitle" idx="9"/>
          </p:nvPr>
        </p:nvSpPr>
        <p:spPr>
          <a:xfrm>
            <a:off x="5856624" y="1622650"/>
            <a:ext cx="2963847" cy="366900"/>
          </a:xfrm>
          <a:prstGeom prst="rect">
            <a:avLst/>
          </a:prstGeom>
        </p:spPr>
        <p:txBody>
          <a:bodyPr spcFirstLastPara="1" wrap="square" lIns="91425" tIns="91425" rIns="91425" bIns="91425" anchor="ctr" anchorCtr="0">
            <a:noAutofit/>
          </a:bodyPr>
          <a:lstStyle/>
          <a:p>
            <a:pPr marL="0" lvl="0" indent="0"/>
            <a:r>
              <a:rPr lang="en-IN" dirty="0"/>
              <a:t>Temporal Information:</a:t>
            </a:r>
            <a:endParaRPr dirty="0"/>
          </a:p>
        </p:txBody>
      </p:sp>
      <p:sp>
        <p:nvSpPr>
          <p:cNvPr id="548" name="Google Shape;548;p38"/>
          <p:cNvSpPr txBox="1">
            <a:spLocks noGrp="1"/>
          </p:cNvSpPr>
          <p:nvPr>
            <p:ph type="subTitle" idx="13"/>
          </p:nvPr>
        </p:nvSpPr>
        <p:spPr>
          <a:xfrm>
            <a:off x="5868144" y="1923678"/>
            <a:ext cx="2574300" cy="792088"/>
          </a:xfrm>
          <a:prstGeom prst="rect">
            <a:avLst/>
          </a:prstGeom>
        </p:spPr>
        <p:txBody>
          <a:bodyPr spcFirstLastPara="1" wrap="square" lIns="91425" tIns="91425" rIns="91425" bIns="91425" anchor="t" anchorCtr="0">
            <a:noAutofit/>
          </a:bodyPr>
          <a:lstStyle/>
          <a:p>
            <a:pPr marL="0" lvl="0" indent="0"/>
            <a:r>
              <a:rPr lang="en-US" sz="1000" dirty="0"/>
              <a:t>Timestamps facilitate temporal analysis, with attributes like month and year supporting monthly, yearly, and yearly-monthly analysis.</a:t>
            </a:r>
            <a:endParaRPr sz="1000" dirty="0"/>
          </a:p>
        </p:txBody>
      </p:sp>
      <p:sp>
        <p:nvSpPr>
          <p:cNvPr id="549" name="Google Shape;549;p38"/>
          <p:cNvSpPr txBox="1">
            <a:spLocks noGrp="1"/>
          </p:cNvSpPr>
          <p:nvPr>
            <p:ph type="subTitle" idx="14"/>
          </p:nvPr>
        </p:nvSpPr>
        <p:spPr>
          <a:xfrm>
            <a:off x="5863500" y="2920550"/>
            <a:ext cx="2740948" cy="587304"/>
          </a:xfrm>
          <a:prstGeom prst="rect">
            <a:avLst/>
          </a:prstGeom>
        </p:spPr>
        <p:txBody>
          <a:bodyPr spcFirstLastPara="1" wrap="square" lIns="91425" tIns="91425" rIns="91425" bIns="91425" anchor="ctr" anchorCtr="0">
            <a:noAutofit/>
          </a:bodyPr>
          <a:lstStyle/>
          <a:p>
            <a:pPr marL="0" lvl="0" indent="0"/>
            <a:r>
              <a:rPr lang="en-IN" dirty="0"/>
              <a:t>Data Volume and Source: </a:t>
            </a:r>
            <a:endParaRPr dirty="0"/>
          </a:p>
        </p:txBody>
      </p:sp>
      <p:sp>
        <p:nvSpPr>
          <p:cNvPr id="550" name="Google Shape;550;p38"/>
          <p:cNvSpPr txBox="1">
            <a:spLocks noGrp="1"/>
          </p:cNvSpPr>
          <p:nvPr>
            <p:ph type="subTitle" idx="15"/>
          </p:nvPr>
        </p:nvSpPr>
        <p:spPr>
          <a:xfrm>
            <a:off x="5796136" y="3507854"/>
            <a:ext cx="2574300" cy="720080"/>
          </a:xfrm>
          <a:prstGeom prst="rect">
            <a:avLst/>
          </a:prstGeom>
        </p:spPr>
        <p:txBody>
          <a:bodyPr spcFirstLastPara="1" wrap="square" lIns="91425" tIns="91425" rIns="91425" bIns="91425" anchor="t" anchorCtr="0">
            <a:noAutofit/>
          </a:bodyPr>
          <a:lstStyle/>
          <a:p>
            <a:pPr marL="0" lvl="0" indent="0"/>
            <a:r>
              <a:rPr lang="en-US" sz="1000" dirty="0"/>
              <a:t>Understanding the dataset's volume and source, whether internal or third-party, is essential for assessing reliability and relevance.</a:t>
            </a:r>
            <a:endParaRPr sz="1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2"/>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2"/>
          <p:cNvSpPr txBox="1">
            <a:spLocks noGrp="1"/>
          </p:cNvSpPr>
          <p:nvPr>
            <p:ph type="title"/>
          </p:nvPr>
        </p:nvSpPr>
        <p:spPr>
          <a:xfrm>
            <a:off x="2290100" y="1275606"/>
            <a:ext cx="4563900" cy="531900"/>
          </a:xfrm>
          <a:prstGeom prst="rect">
            <a:avLst/>
          </a:prstGeom>
        </p:spPr>
        <p:txBody>
          <a:bodyPr spcFirstLastPara="1" wrap="square" lIns="91425" tIns="91425" rIns="91425" bIns="91425" anchor="ctr" anchorCtr="0">
            <a:noAutofit/>
          </a:bodyPr>
          <a:lstStyle/>
          <a:p>
            <a:pPr lvl="0"/>
            <a:r>
              <a:rPr lang="en-US" dirty="0" smtClean="0"/>
              <a:t>OBJECTIVES</a:t>
            </a:r>
            <a:endParaRPr dirty="0"/>
          </a:p>
        </p:txBody>
      </p:sp>
      <p:sp>
        <p:nvSpPr>
          <p:cNvPr id="597" name="Google Shape;597;p42"/>
          <p:cNvSpPr txBox="1">
            <a:spLocks noGrp="1"/>
          </p:cNvSpPr>
          <p:nvPr>
            <p:ph type="subTitle" idx="1"/>
          </p:nvPr>
        </p:nvSpPr>
        <p:spPr>
          <a:xfrm>
            <a:off x="2036300" y="1995686"/>
            <a:ext cx="5071500" cy="1915241"/>
          </a:xfrm>
          <a:prstGeom prst="rect">
            <a:avLst/>
          </a:prstGeom>
        </p:spPr>
        <p:txBody>
          <a:bodyPr spcFirstLastPara="1" wrap="square" lIns="91425" tIns="91425" rIns="91425" bIns="91425" anchor="t" anchorCtr="0">
            <a:noAutofit/>
          </a:bodyPr>
          <a:lstStyle/>
          <a:p>
            <a:pPr marL="0" lvl="0" indent="0"/>
            <a:r>
              <a:rPr lang="en-US" dirty="0"/>
              <a:t>Conduct ETL operations to extract, transform, and load Amazon sales data</a:t>
            </a:r>
            <a:r>
              <a:rPr lang="en-US" dirty="0" smtClean="0"/>
              <a:t>. Analyze </a:t>
            </a:r>
            <a:r>
              <a:rPr lang="en-US" dirty="0"/>
              <a:t>sales trends on a monthly, yearly, and yearly-monthly basis</a:t>
            </a:r>
            <a:r>
              <a:rPr lang="en-US" dirty="0" smtClean="0"/>
              <a:t>. Identify </a:t>
            </a:r>
            <a:r>
              <a:rPr lang="en-US" dirty="0"/>
              <a:t>key metrics such as average resolution time, requester wait time, and satisfaction scores</a:t>
            </a:r>
            <a:r>
              <a:rPr lang="en-US" dirty="0" smtClean="0"/>
              <a:t>. Determine </a:t>
            </a:r>
            <a:r>
              <a:rPr lang="en-US" dirty="0"/>
              <a:t>meaningful relationships between attributes to uncover insights</a:t>
            </a:r>
            <a:r>
              <a:rPr lang="en-US" dirty="0" smtClean="0"/>
              <a:t>. Conduct </a:t>
            </a:r>
            <a:r>
              <a:rPr lang="en-US" dirty="0"/>
              <a:t>independent research to supplement analysis and derive actionable insights for sales management optimization.</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7" name="Google Shape;607;p43"/>
          <p:cNvSpPr txBox="1">
            <a:spLocks noGrp="1"/>
          </p:cNvSpPr>
          <p:nvPr>
            <p:ph type="title" idx="4294967295"/>
          </p:nvPr>
        </p:nvSpPr>
        <p:spPr>
          <a:xfrm>
            <a:off x="467544" y="1275606"/>
            <a:ext cx="5724208" cy="527700"/>
          </a:xfrm>
          <a:prstGeom prst="rect">
            <a:avLst/>
          </a:prstGeom>
        </p:spPr>
        <p:txBody>
          <a:bodyPr spcFirstLastPara="1" wrap="square" lIns="91425" tIns="91425" rIns="91425" bIns="91425" anchor="ctr" anchorCtr="0">
            <a:noAutofit/>
          </a:bodyPr>
          <a:lstStyle/>
          <a:p>
            <a:pPr lvl="0"/>
            <a:r>
              <a:rPr lang="en-IN" sz="2000" b="0" dirty="0"/>
              <a:t> Data Extraction and </a:t>
            </a:r>
            <a:r>
              <a:rPr lang="en-IN" sz="2000" b="0" dirty="0" smtClean="0"/>
              <a:t>Pre-processing</a:t>
            </a:r>
            <a:r>
              <a:rPr lang="en-IN" sz="2000" b="0" dirty="0"/>
              <a:t>:</a:t>
            </a:r>
            <a:endParaRPr sz="2000" b="0" dirty="0"/>
          </a:p>
        </p:txBody>
      </p:sp>
      <p:sp>
        <p:nvSpPr>
          <p:cNvPr id="608" name="Google Shape;608;p43"/>
          <p:cNvSpPr txBox="1">
            <a:spLocks noGrp="1"/>
          </p:cNvSpPr>
          <p:nvPr>
            <p:ph type="subTitle" idx="4294967295"/>
          </p:nvPr>
        </p:nvSpPr>
        <p:spPr>
          <a:xfrm>
            <a:off x="1115616" y="1768105"/>
            <a:ext cx="7560840" cy="792088"/>
          </a:xfrm>
          <a:prstGeom prst="rect">
            <a:avLst/>
          </a:prstGeom>
        </p:spPr>
        <p:txBody>
          <a:bodyPr spcFirstLastPara="1" wrap="square" lIns="91425" tIns="91425" rIns="91425" bIns="91425" anchor="t" anchorCtr="0">
            <a:noAutofit/>
          </a:bodyPr>
          <a:lstStyle/>
          <a:p>
            <a:pPr marL="0" lvl="0" indent="0">
              <a:buNone/>
            </a:pPr>
            <a:r>
              <a:rPr lang="en-US" dirty="0"/>
              <a:t>Loaded the Amazon sales dataset using pandas' </a:t>
            </a:r>
            <a:r>
              <a:rPr lang="en-US" dirty="0" err="1"/>
              <a:t>read_csv</a:t>
            </a:r>
            <a:r>
              <a:rPr lang="en-US" dirty="0"/>
              <a:t>() function</a:t>
            </a:r>
            <a:r>
              <a:rPr lang="en-US" dirty="0" smtClean="0"/>
              <a:t>. Performed </a:t>
            </a:r>
            <a:r>
              <a:rPr lang="en-US" dirty="0"/>
              <a:t>data cleaning, handling missing values, duplicates, and data type conversions</a:t>
            </a:r>
            <a:r>
              <a:rPr lang="en-US" dirty="0" smtClean="0"/>
              <a:t>. Extracted </a:t>
            </a:r>
            <a:r>
              <a:rPr lang="en-US" dirty="0"/>
              <a:t>month and year from date columns for trend analysis.</a:t>
            </a:r>
            <a:endParaRPr dirty="0"/>
          </a:p>
          <a:p>
            <a:pPr marL="0" lvl="0" indent="0" algn="ctr" rtl="0">
              <a:lnSpc>
                <a:spcPct val="100000"/>
              </a:lnSpc>
              <a:spcBef>
                <a:spcPts val="0"/>
              </a:spcBef>
              <a:spcAft>
                <a:spcPts val="0"/>
              </a:spcAft>
              <a:buNone/>
            </a:pPr>
            <a:endParaRPr dirty="0"/>
          </a:p>
        </p:txBody>
      </p:sp>
      <p:sp>
        <p:nvSpPr>
          <p:cNvPr id="614" name="Google Shape;614;p43"/>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METHODOLOGY</a:t>
            </a:r>
            <a:endParaRPr dirty="0"/>
          </a:p>
        </p:txBody>
      </p:sp>
      <p:sp>
        <p:nvSpPr>
          <p:cNvPr id="2" name="Rectangle 1"/>
          <p:cNvSpPr/>
          <p:nvPr/>
        </p:nvSpPr>
        <p:spPr>
          <a:xfrm>
            <a:off x="1115616" y="2560193"/>
            <a:ext cx="4680520" cy="400110"/>
          </a:xfrm>
          <a:prstGeom prst="rect">
            <a:avLst/>
          </a:prstGeom>
        </p:spPr>
        <p:txBody>
          <a:bodyPr wrap="square">
            <a:spAutoFit/>
          </a:bodyPr>
          <a:lstStyle/>
          <a:p>
            <a:r>
              <a:rPr lang="en-IN" sz="2000" b="1" dirty="0">
                <a:solidFill>
                  <a:schemeClr val="tx2"/>
                </a:solidFill>
                <a:latin typeface="Righteous" panose="020B0604020202020204" charset="0"/>
              </a:rPr>
              <a:t>Exploratory Data Analysis (EDA): </a:t>
            </a:r>
          </a:p>
        </p:txBody>
      </p:sp>
      <p:sp>
        <p:nvSpPr>
          <p:cNvPr id="3" name="Rectangle 2"/>
          <p:cNvSpPr/>
          <p:nvPr/>
        </p:nvSpPr>
        <p:spPr>
          <a:xfrm>
            <a:off x="1115007" y="3003798"/>
            <a:ext cx="6984776" cy="738664"/>
          </a:xfrm>
          <a:prstGeom prst="rect">
            <a:avLst/>
          </a:prstGeom>
        </p:spPr>
        <p:txBody>
          <a:bodyPr wrap="square">
            <a:spAutoFit/>
          </a:bodyPr>
          <a:lstStyle/>
          <a:p>
            <a:pPr marL="0" lvl="0" indent="0">
              <a:buNone/>
            </a:pPr>
            <a:r>
              <a:rPr lang="en-US" dirty="0">
                <a:solidFill>
                  <a:schemeClr val="tx2"/>
                </a:solidFill>
              </a:rPr>
              <a:t>Analyzed sales trends using line plots and bar </a:t>
            </a:r>
            <a:r>
              <a:rPr lang="en-US" dirty="0" err="1">
                <a:solidFill>
                  <a:schemeClr val="tx2"/>
                </a:solidFill>
              </a:rPr>
              <a:t>charts.Visualized</a:t>
            </a:r>
            <a:r>
              <a:rPr lang="en-US" dirty="0">
                <a:solidFill>
                  <a:schemeClr val="tx2"/>
                </a:solidFill>
              </a:rPr>
              <a:t> distribution of key metrics such as resolution time and satisfaction </a:t>
            </a:r>
            <a:r>
              <a:rPr lang="en-US" dirty="0" err="1">
                <a:solidFill>
                  <a:schemeClr val="tx2"/>
                </a:solidFill>
              </a:rPr>
              <a:t>scores.Calculated</a:t>
            </a:r>
            <a:r>
              <a:rPr lang="en-US" dirty="0">
                <a:solidFill>
                  <a:schemeClr val="tx2"/>
                </a:solidFill>
              </a:rPr>
              <a:t> summary statistics and identified outliers.</a:t>
            </a:r>
            <a:endParaRPr lang="en-US" dirty="0">
              <a:solidFill>
                <a:schemeClr val="tx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23" name="Google Shape;623;p44"/>
          <p:cNvSpPr txBox="1">
            <a:spLocks noGrp="1"/>
          </p:cNvSpPr>
          <p:nvPr>
            <p:ph type="title" idx="4294967295"/>
          </p:nvPr>
        </p:nvSpPr>
        <p:spPr>
          <a:xfrm>
            <a:off x="1619672" y="1203598"/>
            <a:ext cx="5616624" cy="527700"/>
          </a:xfrm>
          <a:prstGeom prst="rect">
            <a:avLst/>
          </a:prstGeom>
        </p:spPr>
        <p:txBody>
          <a:bodyPr spcFirstLastPara="1" wrap="square" lIns="91425" tIns="91425" rIns="91425" bIns="91425" anchor="ctr" anchorCtr="0">
            <a:noAutofit/>
          </a:bodyPr>
          <a:lstStyle/>
          <a:p>
            <a:pPr lvl="0"/>
            <a:r>
              <a:rPr lang="en-IN" sz="3200" dirty="0"/>
              <a:t>Key Metrics and Factors:</a:t>
            </a:r>
            <a:endParaRPr sz="3200" dirty="0"/>
          </a:p>
        </p:txBody>
      </p:sp>
      <p:sp>
        <p:nvSpPr>
          <p:cNvPr id="624" name="Google Shape;624;p44"/>
          <p:cNvSpPr txBox="1">
            <a:spLocks noGrp="1"/>
          </p:cNvSpPr>
          <p:nvPr>
            <p:ph type="subTitle" idx="4294967295"/>
          </p:nvPr>
        </p:nvSpPr>
        <p:spPr>
          <a:xfrm>
            <a:off x="1979712" y="1851670"/>
            <a:ext cx="4644088" cy="714000"/>
          </a:xfrm>
          <a:prstGeom prst="rect">
            <a:avLst/>
          </a:prstGeom>
        </p:spPr>
        <p:txBody>
          <a:bodyPr spcFirstLastPara="1" wrap="square" lIns="91425" tIns="91425" rIns="91425" bIns="91425" anchor="t" anchorCtr="0">
            <a:noAutofit/>
          </a:bodyPr>
          <a:lstStyle/>
          <a:p>
            <a:pPr marL="0" lvl="0" indent="0" algn="ctr">
              <a:buNone/>
            </a:pPr>
            <a:r>
              <a:rPr lang="en-US" dirty="0"/>
              <a:t>Calculated average resolution time, requester wait time, and satisfaction scores</a:t>
            </a:r>
            <a:r>
              <a:rPr lang="en-US" dirty="0" smtClean="0"/>
              <a:t>. Conducted </a:t>
            </a:r>
            <a:r>
              <a:rPr lang="en-US" dirty="0"/>
              <a:t>correlation analysis to identify relationships between </a:t>
            </a:r>
            <a:r>
              <a:rPr lang="en-US" dirty="0" smtClean="0"/>
              <a:t>attributes.</a:t>
            </a:r>
            <a:endParaRPr dirty="0"/>
          </a:p>
          <a:p>
            <a:pPr marL="0" lvl="0" indent="0" algn="ctr" rtl="0">
              <a:lnSpc>
                <a:spcPct val="100000"/>
              </a:lnSpc>
              <a:spcBef>
                <a:spcPts val="0"/>
              </a:spcBef>
              <a:spcAft>
                <a:spcPts val="0"/>
              </a:spcAft>
              <a:buNone/>
            </a:pPr>
            <a:endParaRPr dirty="0"/>
          </a:p>
        </p:txBody>
      </p:sp>
      <p:sp>
        <p:nvSpPr>
          <p:cNvPr id="625" name="Google Shape;625;p44"/>
          <p:cNvSpPr txBox="1">
            <a:spLocks noGrp="1"/>
          </p:cNvSpPr>
          <p:nvPr>
            <p:ph type="title" idx="4294967295"/>
          </p:nvPr>
        </p:nvSpPr>
        <p:spPr>
          <a:xfrm>
            <a:off x="2555776" y="2643758"/>
            <a:ext cx="3528392" cy="527700"/>
          </a:xfrm>
          <a:prstGeom prst="rect">
            <a:avLst/>
          </a:prstGeom>
        </p:spPr>
        <p:txBody>
          <a:bodyPr spcFirstLastPara="1" wrap="square" lIns="91425" tIns="91425" rIns="91425" bIns="91425" anchor="ctr" anchorCtr="0">
            <a:noAutofit/>
          </a:bodyPr>
          <a:lstStyle/>
          <a:p>
            <a:pPr lvl="0"/>
            <a:r>
              <a:rPr lang="en-IN" sz="3200" b="0" dirty="0"/>
              <a:t>Visualization:</a:t>
            </a:r>
            <a:endParaRPr sz="3200" b="0" dirty="0"/>
          </a:p>
        </p:txBody>
      </p:sp>
      <p:sp>
        <p:nvSpPr>
          <p:cNvPr id="626" name="Google Shape;626;p44"/>
          <p:cNvSpPr txBox="1">
            <a:spLocks noGrp="1"/>
          </p:cNvSpPr>
          <p:nvPr>
            <p:ph type="subTitle" idx="4294967295"/>
          </p:nvPr>
        </p:nvSpPr>
        <p:spPr>
          <a:xfrm>
            <a:off x="1835696" y="3147814"/>
            <a:ext cx="4896544" cy="1224136"/>
          </a:xfrm>
          <a:prstGeom prst="rect">
            <a:avLst/>
          </a:prstGeom>
        </p:spPr>
        <p:txBody>
          <a:bodyPr spcFirstLastPara="1" wrap="square" lIns="91425" tIns="91425" rIns="91425" bIns="91425" anchor="t" anchorCtr="0">
            <a:noAutofit/>
          </a:bodyPr>
          <a:lstStyle/>
          <a:p>
            <a:pPr marL="0" lvl="0" indent="0" algn="ctr">
              <a:buNone/>
            </a:pPr>
            <a:r>
              <a:rPr lang="en-US" dirty="0"/>
              <a:t>Created visualizations using </a:t>
            </a:r>
            <a:r>
              <a:rPr lang="en-US" dirty="0" err="1"/>
              <a:t>Matplotlib</a:t>
            </a:r>
            <a:r>
              <a:rPr lang="en-US" dirty="0"/>
              <a:t>, </a:t>
            </a:r>
            <a:r>
              <a:rPr lang="en-US" dirty="0" err="1"/>
              <a:t>Seaborn</a:t>
            </a:r>
            <a:r>
              <a:rPr lang="en-US" dirty="0"/>
              <a:t>, and </a:t>
            </a:r>
            <a:r>
              <a:rPr lang="en-US" dirty="0" err="1"/>
              <a:t>Plotly</a:t>
            </a:r>
            <a:r>
              <a:rPr lang="en-US" dirty="0"/>
              <a:t> for trend analysis and key metric visualization. Created visualizations using </a:t>
            </a:r>
            <a:r>
              <a:rPr lang="en-US" dirty="0" err="1"/>
              <a:t>Matplotlib</a:t>
            </a:r>
            <a:r>
              <a:rPr lang="en-US" dirty="0"/>
              <a:t>, </a:t>
            </a:r>
            <a:r>
              <a:rPr lang="en-US" dirty="0" err="1"/>
              <a:t>Seaborn</a:t>
            </a:r>
            <a:r>
              <a:rPr lang="en-US" dirty="0"/>
              <a:t>, and </a:t>
            </a:r>
            <a:r>
              <a:rPr lang="en-US" dirty="0" err="1"/>
              <a:t>Plotly</a:t>
            </a:r>
            <a:r>
              <a:rPr lang="en-US" dirty="0"/>
              <a:t> for trend analysis and key metric visualization.</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755576" y="1131590"/>
            <a:ext cx="3131920" cy="743211"/>
          </a:xfrm>
          <a:prstGeom prst="rect">
            <a:avLst/>
          </a:prstGeom>
        </p:spPr>
        <p:txBody>
          <a:bodyPr spcFirstLastPara="1" wrap="square" lIns="91425" tIns="91425" rIns="91425" bIns="91425" anchor="ctr" anchorCtr="0">
            <a:noAutofit/>
          </a:bodyPr>
          <a:lstStyle/>
          <a:p>
            <a:pPr lvl="0"/>
            <a:r>
              <a:rPr lang="en-IN" dirty="0"/>
              <a:t>Results</a:t>
            </a:r>
            <a:endParaRPr dirty="0"/>
          </a:p>
        </p:txBody>
      </p:sp>
      <p:sp>
        <p:nvSpPr>
          <p:cNvPr id="637" name="Google Shape;637;p45"/>
          <p:cNvSpPr txBox="1">
            <a:spLocks noGrp="1"/>
          </p:cNvSpPr>
          <p:nvPr>
            <p:ph type="body" idx="1"/>
          </p:nvPr>
        </p:nvSpPr>
        <p:spPr>
          <a:xfrm>
            <a:off x="539552" y="1851670"/>
            <a:ext cx="3960440" cy="2137487"/>
          </a:xfrm>
          <a:prstGeom prst="rect">
            <a:avLst/>
          </a:prstGeom>
        </p:spPr>
        <p:txBody>
          <a:bodyPr spcFirstLastPara="1" wrap="square" lIns="91425" tIns="91425" rIns="91425" bIns="91425" anchor="t" anchorCtr="0">
            <a:noAutofit/>
          </a:bodyPr>
          <a:lstStyle/>
          <a:p>
            <a:pPr marL="285750" indent="-285750"/>
            <a:r>
              <a:rPr lang="en-US" dirty="0" smtClean="0"/>
              <a:t>Identified </a:t>
            </a:r>
            <a:r>
              <a:rPr lang="en-US" dirty="0"/>
              <a:t>seasonal sales trends with higher sales volumes during certain months</a:t>
            </a:r>
            <a:r>
              <a:rPr lang="en-US" dirty="0" smtClean="0"/>
              <a:t>.</a:t>
            </a:r>
          </a:p>
          <a:p>
            <a:pPr marL="285750" indent="-285750"/>
            <a:r>
              <a:rPr lang="en-US" dirty="0" smtClean="0"/>
              <a:t>Found </a:t>
            </a:r>
            <a:r>
              <a:rPr lang="en-US" dirty="0"/>
              <a:t>a positive correlation between customer satisfaction scores and sales volume</a:t>
            </a:r>
            <a:r>
              <a:rPr lang="en-US" dirty="0" smtClean="0"/>
              <a:t>.</a:t>
            </a:r>
          </a:p>
          <a:p>
            <a:pPr marL="285750" indent="-285750"/>
            <a:r>
              <a:rPr lang="en-US" dirty="0" smtClean="0"/>
              <a:t>Discovered </a:t>
            </a:r>
            <a:r>
              <a:rPr lang="en-US" dirty="0"/>
              <a:t>longer resolution times during peak sales periods.</a:t>
            </a:r>
            <a:endParaRPr dirty="0"/>
          </a:p>
        </p:txBody>
      </p:sp>
      <p:sp>
        <p:nvSpPr>
          <p:cNvPr id="638" name="Google Shape;638;p45"/>
          <p:cNvSpPr/>
          <p:nvPr/>
        </p:nvSpPr>
        <p:spPr>
          <a:xfrm rot="10800000">
            <a:off x="4856488" y="3430625"/>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 name="Google Shape;639;p45"/>
          <p:cNvGrpSpPr/>
          <p:nvPr/>
        </p:nvGrpSpPr>
        <p:grpSpPr>
          <a:xfrm rot="10800000">
            <a:off x="4856488" y="3169600"/>
            <a:ext cx="201100" cy="204325"/>
            <a:chOff x="3375338" y="419625"/>
            <a:chExt cx="201100" cy="204325"/>
          </a:xfrm>
        </p:grpSpPr>
        <p:sp>
          <p:nvSpPr>
            <p:cNvPr id="640" name="Google Shape;640;p45"/>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6"/>
          <p:cNvSpPr txBox="1">
            <a:spLocks noGrp="1"/>
          </p:cNvSpPr>
          <p:nvPr>
            <p:ph type="title"/>
          </p:nvPr>
        </p:nvSpPr>
        <p:spPr>
          <a:xfrm>
            <a:off x="2411760" y="1203598"/>
            <a:ext cx="4563900" cy="531900"/>
          </a:xfrm>
          <a:prstGeom prst="rect">
            <a:avLst/>
          </a:prstGeom>
        </p:spPr>
        <p:txBody>
          <a:bodyPr spcFirstLastPara="1" wrap="square" lIns="91425" tIns="91425" rIns="91425" bIns="91425" anchor="ctr" anchorCtr="0">
            <a:noAutofit/>
          </a:bodyPr>
          <a:lstStyle/>
          <a:p>
            <a:pPr lvl="0"/>
            <a:r>
              <a:rPr lang="en-IN" b="0" dirty="0"/>
              <a:t>Recommendations</a:t>
            </a:r>
            <a:endParaRPr b="0" dirty="0"/>
          </a:p>
        </p:txBody>
      </p:sp>
      <p:sp>
        <p:nvSpPr>
          <p:cNvPr id="657" name="Google Shape;657;p46"/>
          <p:cNvSpPr txBox="1">
            <a:spLocks noGrp="1"/>
          </p:cNvSpPr>
          <p:nvPr>
            <p:ph type="subTitle" idx="1"/>
          </p:nvPr>
        </p:nvSpPr>
        <p:spPr>
          <a:xfrm>
            <a:off x="1979712" y="1779662"/>
            <a:ext cx="5424900" cy="2303914"/>
          </a:xfrm>
          <a:prstGeom prst="rect">
            <a:avLst/>
          </a:prstGeom>
        </p:spPr>
        <p:txBody>
          <a:bodyPr spcFirstLastPara="1" wrap="square" lIns="91425" tIns="91425" rIns="91425" bIns="91425" anchor="ctr" anchorCtr="0">
            <a:noAutofit/>
          </a:bodyPr>
          <a:lstStyle/>
          <a:p>
            <a:pPr marL="285750" lvl="0" indent="-285750">
              <a:buFont typeface="Arial" panose="020B0604020202020204" pitchFamily="34" charset="0"/>
              <a:buChar char="•"/>
            </a:pPr>
            <a:r>
              <a:rPr lang="en-US" sz="1600" dirty="0"/>
              <a:t>Implement proactive customer service strategies to reduce resolution times during peak periods</a:t>
            </a:r>
            <a:r>
              <a:rPr lang="en-US" sz="1600" dirty="0" smtClean="0"/>
              <a:t>.</a:t>
            </a:r>
          </a:p>
          <a:p>
            <a:pPr marL="285750" lvl="0" indent="-285750">
              <a:buFont typeface="Arial" panose="020B0604020202020204" pitchFamily="34" charset="0"/>
              <a:buChar char="•"/>
            </a:pPr>
            <a:r>
              <a:rPr lang="en-US" sz="1600" dirty="0" smtClean="0"/>
              <a:t>Focus </a:t>
            </a:r>
            <a:r>
              <a:rPr lang="en-US" sz="1600" dirty="0"/>
              <a:t>on improving customer satisfaction by addressing key pain points identified in the analysis</a:t>
            </a:r>
            <a:r>
              <a:rPr lang="en-US" sz="1600" dirty="0" smtClean="0"/>
              <a:t>.</a:t>
            </a:r>
          </a:p>
          <a:p>
            <a:pPr marL="285750" lvl="0" indent="-285750">
              <a:buFont typeface="Arial" panose="020B0604020202020204" pitchFamily="34" charset="0"/>
              <a:buChar char="•"/>
            </a:pPr>
            <a:r>
              <a:rPr lang="en-US" sz="1600" dirty="0" smtClean="0"/>
              <a:t>Utilize </a:t>
            </a:r>
            <a:r>
              <a:rPr lang="en-US" sz="1600" dirty="0"/>
              <a:t>data-driven insights to optimize sales </a:t>
            </a:r>
            <a:r>
              <a:rPr lang="en-US" sz="1600" dirty="0" smtClean="0"/>
              <a:t>management strategies </a:t>
            </a:r>
            <a:r>
              <a:rPr lang="en-US" sz="1600" dirty="0"/>
              <a:t>and improve overall business performance.</a:t>
            </a:r>
            <a:endParaRPr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720000" y="1350978"/>
            <a:ext cx="3852000" cy="572700"/>
          </a:xfrm>
          <a:prstGeom prst="rect">
            <a:avLst/>
          </a:prstGeom>
        </p:spPr>
        <p:txBody>
          <a:bodyPr spcFirstLastPara="1" wrap="square" lIns="91425" tIns="91425" rIns="91425" bIns="91425" anchor="ctr" anchorCtr="0">
            <a:noAutofit/>
          </a:bodyPr>
          <a:lstStyle/>
          <a:p>
            <a:pPr lvl="0"/>
            <a:r>
              <a:rPr lang="en-IN" dirty="0" smtClean="0"/>
              <a:t>Conclusion</a:t>
            </a:r>
            <a:endParaRPr dirty="0"/>
          </a:p>
        </p:txBody>
      </p:sp>
      <p:grpSp>
        <p:nvGrpSpPr>
          <p:cNvPr id="1025" name="Google Shape;1025;p58"/>
          <p:cNvGrpSpPr/>
          <p:nvPr/>
        </p:nvGrpSpPr>
        <p:grpSpPr>
          <a:xfrm>
            <a:off x="4771375" y="1637258"/>
            <a:ext cx="3409428" cy="2448472"/>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1029" name="Google Shape;1029;p58"/>
          <p:cNvPicPr preferRelativeResize="0"/>
          <p:nvPr/>
        </p:nvPicPr>
        <p:blipFill>
          <a:blip r:embed="rId3">
            <a:alphaModFix/>
          </a:blip>
          <a:stretch>
            <a:fillRect/>
          </a:stretch>
        </p:blipFill>
        <p:spPr>
          <a:xfrm>
            <a:off x="4889801" y="1759326"/>
            <a:ext cx="3177900" cy="1748528"/>
          </a:xfrm>
          <a:prstGeom prst="rect">
            <a:avLst/>
          </a:prstGeom>
          <a:noFill/>
          <a:ln w="19050" cap="flat" cmpd="sng">
            <a:solidFill>
              <a:schemeClr val="dk2"/>
            </a:solidFill>
            <a:prstDash val="solid"/>
            <a:round/>
            <a:headEnd type="none" w="sm" len="sm"/>
            <a:tailEnd type="none" w="sm" len="sm"/>
          </a:ln>
        </p:spPr>
      </p:pic>
      <p:sp>
        <p:nvSpPr>
          <p:cNvPr id="1030" name="Google Shape;1030;p58"/>
          <p:cNvSpPr txBox="1">
            <a:spLocks noGrp="1"/>
          </p:cNvSpPr>
          <p:nvPr>
            <p:ph type="body" idx="1"/>
          </p:nvPr>
        </p:nvSpPr>
        <p:spPr>
          <a:xfrm>
            <a:off x="1163300" y="1871774"/>
            <a:ext cx="3210000" cy="2356160"/>
          </a:xfrm>
          <a:prstGeom prst="rect">
            <a:avLst/>
          </a:prstGeom>
        </p:spPr>
        <p:txBody>
          <a:bodyPr spcFirstLastPara="1" wrap="square" lIns="91425" tIns="91425" rIns="91425" bIns="91425" anchor="t" anchorCtr="0">
            <a:noAutofit/>
          </a:bodyPr>
          <a:lstStyle/>
          <a:p>
            <a:pPr marL="0" lvl="0" indent="0">
              <a:buNone/>
            </a:pPr>
            <a:r>
              <a:rPr lang="en-US" sz="1400" dirty="0"/>
              <a:t>The project successfully analyzed Amazon sales data to uncover valuable insights into sales trends, key metrics, and relationships between attributes. By leveraging data-driven decision-making, businesses can optimize sales management strategies and drive business growth in the competitive e-commerce landscape.</a:t>
            </a:r>
            <a:endParaRPr sz="1400" dirty="0"/>
          </a:p>
        </p:txBody>
      </p:sp>
    </p:spTree>
  </p:cSld>
  <p:clrMapOvr>
    <a:masterClrMapping/>
  </p:clrMapOvr>
</p:sld>
</file>

<file path=ppt/theme/theme1.xml><?xml version="1.0" encoding="utf-8"?>
<a:theme xmlns:a="http://schemas.openxmlformats.org/drawingml/2006/main" name="Data Science Company Profile by Slidesgo">
  <a:themeElements>
    <a:clrScheme name="Simple Light">
      <a:dk1>
        <a:srgbClr val="10092D"/>
      </a:dk1>
      <a:lt1>
        <a:srgbClr val="0084FF"/>
      </a:lt1>
      <a:dk2>
        <a:srgbClr val="00FFD5"/>
      </a:dk2>
      <a:lt2>
        <a:srgbClr val="FAFAFA"/>
      </a:lt2>
      <a:accent1>
        <a:srgbClr val="FAFAFA"/>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5605B"/>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562</Words>
  <Application>Microsoft Office PowerPoint</Application>
  <PresentationFormat>On-screen Show (16:9)</PresentationFormat>
  <Paragraphs>41</Paragraphs>
  <Slides>11</Slides>
  <Notes>11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Arial</vt:lpstr>
      <vt:lpstr>Proxima Nova Semibold</vt:lpstr>
      <vt:lpstr>Proxima Nova</vt:lpstr>
      <vt:lpstr>Righteous</vt:lpstr>
      <vt:lpstr>Spartan</vt:lpstr>
      <vt:lpstr>Bebas Neue</vt:lpstr>
      <vt:lpstr>Data Science Company Profile by Slidesgo</vt:lpstr>
      <vt:lpstr>Slidesgo Final Pages</vt:lpstr>
      <vt:lpstr>Project Report - Amazon Sales Data Analysis</vt:lpstr>
      <vt:lpstr>INTRODUCTION</vt:lpstr>
      <vt:lpstr>03.</vt:lpstr>
      <vt:lpstr>OBJECTIVES</vt:lpstr>
      <vt:lpstr> Data Extraction and Pre-processing:</vt:lpstr>
      <vt:lpstr>Key Metrics and Factors:</vt:lpstr>
      <vt:lpstr>Results</vt:lpstr>
      <vt:lpstr>Recommendations</vt:lpstr>
      <vt:lpstr>Conclusion</vt:lpstr>
      <vt:lpstr>Future Work</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Report - Amazon Sales Data Analysis</dc:title>
  <cp:lastModifiedBy>HP</cp:lastModifiedBy>
  <cp:revision>7</cp:revision>
  <dcterms:modified xsi:type="dcterms:W3CDTF">2024-05-01T06:40:53Z</dcterms:modified>
</cp:coreProperties>
</file>